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21"/>
  </p:notesMasterIdLst>
  <p:sldIdLst>
    <p:sldId id="369" r:id="rId2"/>
    <p:sldId id="379" r:id="rId3"/>
    <p:sldId id="401" r:id="rId4"/>
    <p:sldId id="418" r:id="rId5"/>
    <p:sldId id="405" r:id="rId6"/>
    <p:sldId id="403" r:id="rId7"/>
    <p:sldId id="361" r:id="rId8"/>
    <p:sldId id="378" r:id="rId9"/>
    <p:sldId id="393" r:id="rId10"/>
    <p:sldId id="437" r:id="rId11"/>
    <p:sldId id="453" r:id="rId12"/>
    <p:sldId id="440" r:id="rId13"/>
    <p:sldId id="452" r:id="rId14"/>
    <p:sldId id="441" r:id="rId15"/>
    <p:sldId id="456" r:id="rId16"/>
    <p:sldId id="444" r:id="rId17"/>
    <p:sldId id="450" r:id="rId18"/>
    <p:sldId id="445" r:id="rId19"/>
    <p:sldId id="45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3D4"/>
    <a:srgbClr val="EDEBDB"/>
    <a:srgbClr val="ED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5" autoAdjust="0"/>
    <p:restoredTop sz="50000" autoAdjust="0"/>
  </p:normalViewPr>
  <p:slideViewPr>
    <p:cSldViewPr>
      <p:cViewPr>
        <p:scale>
          <a:sx n="100" d="100"/>
          <a:sy n="100" d="100"/>
        </p:scale>
        <p:origin x="43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88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A6CEF6-893B-C341-9EBC-D2AB513AA8F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26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64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types of lignin in different bamboos, makes different wood vinegars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6CEF6-893B-C341-9EBC-D2AB513AA8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1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A4F399-3806-9D4F-B3C9-2AE5E4995627}" type="slidenum">
              <a:rPr lang="en-US" sz="1200"/>
              <a:pPr eaLnBrk="1" hangingPunct="1"/>
              <a:t>5</a:t>
            </a:fld>
            <a:endParaRPr lang="en-US" sz="1200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43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9EB29-C991-B242-9C06-4C9A79C4CAB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Formation of Biochar:</a:t>
            </a:r>
            <a:r>
              <a:rPr lang="en-US" sz="1200" b="1" baseline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Complex Sugars and Smoke Chemicals form on Surface through dispersion of superheated steam in biomass.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Arial"/>
                <a:cs typeface="Arial"/>
              </a:rPr>
              <a:t>High Availability of NPK and other Nutrients  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latin typeface="Arial"/>
                <a:cs typeface="Arial"/>
              </a:rPr>
              <a:t>Torrefaction</a:t>
            </a:r>
            <a:r>
              <a:rPr lang="en-US" sz="1200" b="1" dirty="0" smtClean="0">
                <a:latin typeface="Arial"/>
                <a:cs typeface="Arial"/>
              </a:rPr>
              <a:t> &amp; Formation of </a:t>
            </a:r>
            <a:r>
              <a:rPr lang="en-US" sz="1200" b="1" dirty="0" err="1" smtClean="0">
                <a:latin typeface="Arial"/>
                <a:cs typeface="Arial"/>
              </a:rPr>
              <a:t>Biochar</a:t>
            </a:r>
            <a:r>
              <a:rPr lang="en-US" sz="1200" b="1" dirty="0" smtClean="0">
                <a:latin typeface="Arial"/>
                <a:cs typeface="Arial"/>
              </a:rPr>
              <a:t> Mineral Complexes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r>
              <a:rPr lang="en-AU" sz="1200" b="1" dirty="0" smtClean="0">
                <a:latin typeface="Arial"/>
                <a:cs typeface="Arial"/>
              </a:rPr>
              <a:t>Anaerobic Digestion/Compost</a:t>
            </a:r>
          </a:p>
          <a:p>
            <a:r>
              <a:rPr lang="en-AU" sz="1200" b="1" dirty="0" smtClean="0">
                <a:latin typeface="Arial"/>
                <a:cs typeface="Arial"/>
              </a:rPr>
              <a:t>Biochar reduces time for biomass break down and microbes can chemically activate surface</a:t>
            </a:r>
            <a:endParaRPr lang="en-AU" sz="1200" dirty="0" smtClean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59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50F31-BFD7-AD4D-A858-F532259868FD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1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STEAM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steam &gt; 800°C to yield a producer gas.  Heat is added indirectly to the biomass via a solid heat carrier or the steam to effect reaction.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OXYGEN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either oxygen-enriched air or pure oxygen to yield a producer gas.  Heat may be added indirectly to the biomass via a solid heat carrier to effect reaction.</a:t>
            </a:r>
            <a:endParaRPr lang="en-US" sz="12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C1F2-DD84-BC4D-85DB-C91044FFAF3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1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STEAM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steam &gt; 800°C to yield a producer gas.  Heat is added indirectly to the biomass via a solid heat carrier or the steam to effect reaction.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OXYGEN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either oxygen-enriched air or pure oxygen to yield a producer gas.  Heat may be added indirectly to the biomass via a solid heat carrier to effect reaction.</a:t>
            </a:r>
            <a:endParaRPr lang="en-US" sz="12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C1F2-DD84-BC4D-85DB-C91044FFAF3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1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STEAM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steam &gt; 800°C to yield a producer gas.  Heat is added indirectly to the biomass via a solid heat carrier or the steam to effect reaction.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OXYGEN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either oxygen-enriched air or pure oxygen to yield a producer gas.  Heat may be added indirectly to the biomass via a solid heat carrier to effect reaction.</a:t>
            </a:r>
            <a:endParaRPr lang="en-US" sz="12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C1F2-DD84-BC4D-85DB-C91044FFAF3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1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STEAM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steam &gt; 800°C to yield a producer gas.  Heat is added indirectly to the biomass via a solid heat carrier or the steam to effect reaction.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OXYGEN GASIFICATION: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 is the gasification of biomass using either oxygen-enriched air or pure oxygen to yield a producer gas.  Heat may be added indirectly to the biomass via a solid heat carrier to effect reaction.</a:t>
            </a:r>
            <a:endParaRPr lang="en-US" sz="12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C1F2-DD84-BC4D-85DB-C91044FFAF3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1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8D9A-9339-714A-88DF-833CA37283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9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8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2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5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3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8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2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5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5395-CE95-3F4F-9B05-9024599C60C6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CF2ED-80EB-5E4B-BC23-DE5D8EEE5E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2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31750"/>
            <a:ext cx="9182100" cy="6921500"/>
          </a:xfrm>
          <a:prstGeom prst="rect">
            <a:avLst/>
          </a:prstGeom>
        </p:spPr>
      </p:pic>
      <p:sp>
        <p:nvSpPr>
          <p:cNvPr id="61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52936"/>
            <a:ext cx="9144000" cy="1037977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charset="0"/>
                <a:ea typeface="ＭＳ Ｐゴシック" charset="0"/>
                <a:cs typeface="ＭＳ Ｐゴシック" charset="0"/>
              </a:rPr>
              <a:t>Basic Principles of Pyrolysis Kiln Design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838200" y="3863975"/>
            <a:ext cx="77724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89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058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/>
              <a:t>HOW MUCH ENERGY DOES IT TAKE TO MAKE BIOCHAR</a:t>
            </a:r>
          </a:p>
          <a:p>
            <a:pPr algn="ctr">
              <a:spcBef>
                <a:spcPct val="50000"/>
              </a:spcBef>
            </a:pPr>
            <a:r>
              <a:rPr lang="en-US" sz="2200" b="1" dirty="0" smtClean="0"/>
              <a:t>A Simple Energy Balance</a:t>
            </a:r>
            <a:endParaRPr lang="en-US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79512" y="2636912"/>
            <a:ext cx="3888432" cy="128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2190750" indent="-2190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8384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3486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1338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47815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2387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56959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61531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66103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Energy in the Biomass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 –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 Energy in the biochar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306896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484784"/>
            <a:ext cx="3964848" cy="4339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for Drying</a:t>
            </a:r>
          </a:p>
          <a:p>
            <a:endParaRPr lang="en-US" sz="1200" dirty="0"/>
          </a:p>
          <a:p>
            <a:r>
              <a:rPr lang="en-US" dirty="0" smtClean="0"/>
              <a:t>		+</a:t>
            </a:r>
          </a:p>
          <a:p>
            <a:endParaRPr lang="en-US" sz="1200" dirty="0"/>
          </a:p>
          <a:p>
            <a:r>
              <a:rPr lang="en-US" dirty="0" smtClean="0"/>
              <a:t>Energy for Pyrolysis</a:t>
            </a:r>
          </a:p>
          <a:p>
            <a:endParaRPr lang="en-US" sz="1200" dirty="0"/>
          </a:p>
          <a:p>
            <a:r>
              <a:rPr lang="en-US" dirty="0" smtClean="0"/>
              <a:t>		+</a:t>
            </a:r>
          </a:p>
          <a:p>
            <a:endParaRPr lang="en-US" sz="1200" dirty="0"/>
          </a:p>
          <a:p>
            <a:r>
              <a:rPr lang="en-US" dirty="0" smtClean="0"/>
              <a:t>Energy  in the Exhaust Gas</a:t>
            </a:r>
          </a:p>
          <a:p>
            <a:endParaRPr lang="en-US" sz="1200" dirty="0"/>
          </a:p>
          <a:p>
            <a:r>
              <a:rPr lang="en-US" dirty="0" smtClean="0"/>
              <a:t>		+</a:t>
            </a:r>
          </a:p>
          <a:p>
            <a:endParaRPr lang="en-US" dirty="0" smtClean="0"/>
          </a:p>
          <a:p>
            <a:r>
              <a:rPr lang="en-US" dirty="0" smtClean="0"/>
              <a:t>Energy from Heat Lost from</a:t>
            </a:r>
          </a:p>
          <a:p>
            <a:r>
              <a:rPr lang="en-US" dirty="0" smtClean="0"/>
              <a:t>Hot Walls of the Kiln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69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90364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Drying Biomass Uses the Most Energy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80728"/>
            <a:ext cx="864096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For </a:t>
            </a:r>
            <a:r>
              <a:rPr lang="en-US" sz="2800" dirty="0" smtClean="0"/>
              <a:t>every 200gms of water evaporated from your biomass you need to us approximately 1/3 of the  total energy content of the dry biomass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131840" y="3573016"/>
            <a:ext cx="3240360" cy="295232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pyrolyser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3568" y="4221088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9552" y="371703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.2kg Water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3568" y="5301208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5576" y="47971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.8kg biomass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72200" y="4437112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4208" y="393305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.2kgsteam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00192" y="5157192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72200" y="472514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.3kg biochar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372200" y="5877272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44208" y="537321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.5kg 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0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90364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Getting Efficient Burning of the Pyrolysis Gases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80728"/>
            <a:ext cx="8640960" cy="550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Pyrolysis gas is difficult to burn cleanly unless you add</a:t>
            </a:r>
          </a:p>
          <a:p>
            <a:endParaRPr lang="en-US" sz="3200" dirty="0" smtClean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sufficient turbulent air that mixes thoroughly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at high temperatures and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remains in a hot reactor for at least 1 to 2 seconds</a:t>
            </a:r>
          </a:p>
          <a:p>
            <a:endParaRPr lang="en-US" sz="3200" dirty="0"/>
          </a:p>
          <a:p>
            <a:r>
              <a:rPr lang="en-US" sz="3200" dirty="0" smtClean="0"/>
              <a:t>This is known as the </a:t>
            </a:r>
          </a:p>
          <a:p>
            <a:endParaRPr lang="en-US" sz="3200" dirty="0"/>
          </a:p>
          <a:p>
            <a:r>
              <a:rPr lang="en-US" sz="3200" dirty="0" smtClean="0"/>
              <a:t>Time; Temperature; Turbulence principal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28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90364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Getting Efficient Burning of the Pyrolysis Gases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80728"/>
            <a:ext cx="864096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For every 1000kJ of syngas burnt in a second (1MW) you need 1 </a:t>
            </a:r>
            <a:r>
              <a:rPr lang="en-US" sz="2800" dirty="0" err="1"/>
              <a:t>cu.m</a:t>
            </a:r>
            <a:r>
              <a:rPr lang="en-US" sz="2800" dirty="0"/>
              <a:t>. of combustion </a:t>
            </a:r>
            <a:r>
              <a:rPr lang="en-US" sz="2800" dirty="0" smtClean="0"/>
              <a:t>volume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For Every kg of syngas you need approximately 2kg of air to burn cleanly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987824" y="3068960"/>
            <a:ext cx="3384376" cy="345638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 Cu. M.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3568" y="4221088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9552" y="371703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.2kg syngas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3568" y="5301208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5576" y="47971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/>
              <a:t>4</a:t>
            </a:r>
            <a:r>
              <a:rPr lang="en-US" dirty="0" smtClean="0"/>
              <a:t>kg air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44208" y="4653136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72200" y="422108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.6kg syngas hot 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ul's SSD:Users:Macbook:Desktop:JIggi Kiln pics:IMG_1310 cropped r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664296" cy="25557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51696" y="116632"/>
            <a:ext cx="6084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Simple Techniques for Having Clean Combustion</a:t>
            </a:r>
            <a:endParaRPr lang="en-US" sz="2100" dirty="0"/>
          </a:p>
        </p:txBody>
      </p:sp>
      <p:pic>
        <p:nvPicPr>
          <p:cNvPr id="4" name="Picture 3" descr="Paul's SSD:Users:Macbook:Desktop:JIggi Kiln pics:IMG_1309 r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64414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aul's SSD:Users:Macbook:Desktop:JIggi Kiln pics:IMG_1306 r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64922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5904656" cy="4968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7164288" y="2780928"/>
            <a:ext cx="360040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96336" y="249289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Water jets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381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39460"/>
            <a:ext cx="9144000" cy="584775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 Examination of Cart Kiln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3" y="1071551"/>
            <a:ext cx="2659951" cy="199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7" y="5041130"/>
            <a:ext cx="2246841" cy="1685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9200" y="1183654"/>
            <a:ext cx="2794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43" y="3838573"/>
            <a:ext cx="248920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3878" y="3531570"/>
            <a:ext cx="2484461" cy="1863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672" y="3513829"/>
            <a:ext cx="3179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Problem</a:t>
            </a:r>
            <a:r>
              <a:rPr lang="en-US" sz="1500" dirty="0" smtClean="0"/>
              <a:t>; Corrosion on the Steel on the cart as temp. too high.</a:t>
            </a:r>
          </a:p>
          <a:p>
            <a:r>
              <a:rPr lang="en-US" sz="1500" b="1" dirty="0" smtClean="0"/>
              <a:t>Solution</a:t>
            </a:r>
            <a:r>
              <a:rPr lang="en-US" sz="1500" dirty="0" smtClean="0"/>
              <a:t>; </a:t>
            </a:r>
            <a:r>
              <a:rPr lang="en-US" sz="1500" dirty="0"/>
              <a:t>P</a:t>
            </a:r>
            <a:r>
              <a:rPr lang="en-US" sz="1500" dirty="0" smtClean="0"/>
              <a:t>aint with high temp paint. When kiln not in use spray small amount of oil on steel to stop rust  forming 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2794000" y="5820295"/>
            <a:ext cx="5647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Problem;</a:t>
            </a:r>
            <a:r>
              <a:rPr lang="en-US" sz="1600" dirty="0" smtClean="0"/>
              <a:t> Air is only going to the far end of the pipes where the holes are large and thus only half of the cart has enough heat to make </a:t>
            </a:r>
            <a:r>
              <a:rPr lang="en-US" sz="1600" dirty="0" err="1" smtClean="0"/>
              <a:t>biochar</a:t>
            </a:r>
            <a:r>
              <a:rPr lang="en-US" sz="1600" dirty="0" smtClean="0"/>
              <a:t>.</a:t>
            </a:r>
            <a:endParaRPr lang="en-US" sz="1600" b="1" dirty="0" smtClean="0"/>
          </a:p>
          <a:p>
            <a:r>
              <a:rPr lang="en-US" sz="1600" b="1" dirty="0" smtClean="0"/>
              <a:t>Solution;</a:t>
            </a:r>
            <a:r>
              <a:rPr lang="en-US" sz="1600" dirty="0" smtClean="0"/>
              <a:t> Turn pipe around so big hole at the end where the fan is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97670" y="787875"/>
            <a:ext cx="3928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Problem;</a:t>
            </a:r>
            <a:r>
              <a:rPr lang="en-US" sz="1400" dirty="0" smtClean="0"/>
              <a:t> Kiln is cracking at the front between the wall and the front arch. </a:t>
            </a:r>
          </a:p>
          <a:p>
            <a:r>
              <a:rPr lang="en-US" sz="1400" b="1" dirty="0" smtClean="0"/>
              <a:t>Solution</a:t>
            </a:r>
            <a:r>
              <a:rPr lang="en-US" sz="1400" dirty="0" smtClean="0"/>
              <a:t>. Take out cement and put in a flexible high temperature rope seal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17628" y="1207303"/>
            <a:ext cx="1481672" cy="697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97670" y="1808307"/>
            <a:ext cx="4055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Problem;</a:t>
            </a:r>
            <a:r>
              <a:rPr lang="en-US" sz="1400" dirty="0" smtClean="0"/>
              <a:t> Water </a:t>
            </a:r>
            <a:r>
              <a:rPr lang="en-US" sz="1400" dirty="0"/>
              <a:t>pipe inside kiln and pump is low pressure high flow rate</a:t>
            </a:r>
          </a:p>
          <a:p>
            <a:r>
              <a:rPr lang="en-US" sz="1400" b="1" dirty="0" smtClean="0"/>
              <a:t>Solution;</a:t>
            </a:r>
            <a:r>
              <a:rPr lang="en-US" sz="1400" dirty="0" smtClean="0"/>
              <a:t> </a:t>
            </a:r>
            <a:r>
              <a:rPr lang="en-US" sz="1400" dirty="0"/>
              <a:t>R</a:t>
            </a:r>
            <a:r>
              <a:rPr lang="en-US" sz="1400" dirty="0" smtClean="0"/>
              <a:t>eplace with external pipe, spray nozzles and high pressure (4 bar) low flow rate 3-5 </a:t>
            </a:r>
            <a:r>
              <a:rPr lang="en-US" sz="1400" dirty="0" err="1" smtClean="0"/>
              <a:t>litres</a:t>
            </a:r>
            <a:r>
              <a:rPr lang="en-US" sz="1400" dirty="0" smtClean="0"/>
              <a:t>/minute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BFBFBF"/>
          </a:solidFill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n>
                  <a:solidFill>
                    <a:srgbClr val="008000"/>
                  </a:solidFill>
                </a:ln>
                <a:latin typeface="Arial" charset="0"/>
                <a:ea typeface="ＭＳ Ｐゴシック" charset="0"/>
                <a:cs typeface="ＭＳ Ｐゴシック" charset="0"/>
              </a:rPr>
              <a:t>Some Simple Rules for Biochar Production</a:t>
            </a:r>
            <a:endParaRPr lang="en-US" dirty="0">
              <a:ln>
                <a:solidFill>
                  <a:srgbClr val="008000"/>
                </a:solidFill>
              </a:ln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AU" sz="800" dirty="0" smtClean="0"/>
              <a:t> </a:t>
            </a:r>
          </a:p>
          <a:p>
            <a:pPr>
              <a:spcBef>
                <a:spcPts val="1080"/>
              </a:spcBef>
              <a:spcAft>
                <a:spcPts val="1000"/>
              </a:spcAft>
            </a:pPr>
            <a:r>
              <a:rPr lang="en-AU" sz="3600" dirty="0" smtClean="0">
                <a:latin typeface="Arial"/>
                <a:cs typeface="Arial"/>
              </a:rPr>
              <a:t>The </a:t>
            </a:r>
            <a:r>
              <a:rPr lang="en-AU" sz="3600" dirty="0">
                <a:latin typeface="Arial"/>
                <a:cs typeface="Arial"/>
              </a:rPr>
              <a:t>2 </a:t>
            </a:r>
            <a:r>
              <a:rPr lang="en-AU" sz="3600" dirty="0" smtClean="0">
                <a:latin typeface="Arial"/>
                <a:cs typeface="Arial"/>
              </a:rPr>
              <a:t>processes of </a:t>
            </a:r>
            <a:r>
              <a:rPr lang="en-AU" sz="3600" dirty="0">
                <a:latin typeface="Arial"/>
                <a:cs typeface="Arial"/>
              </a:rPr>
              <a:t>drying and torrefaction, require external energy.  The wetter the feed the greater the energy required. </a:t>
            </a:r>
            <a:endParaRPr lang="en-AU" sz="3600" dirty="0" smtClean="0">
              <a:latin typeface="Arial"/>
              <a:cs typeface="Arial"/>
            </a:endParaRPr>
          </a:p>
          <a:p>
            <a:pPr>
              <a:spcBef>
                <a:spcPts val="1080"/>
              </a:spcBef>
              <a:spcAft>
                <a:spcPts val="1000"/>
              </a:spcAft>
            </a:pPr>
            <a:r>
              <a:rPr lang="en-AU" sz="3600" dirty="0" smtClean="0">
                <a:latin typeface="Arial"/>
                <a:cs typeface="Arial"/>
              </a:rPr>
              <a:t>Therefore, use </a:t>
            </a:r>
            <a:r>
              <a:rPr lang="en-AU" sz="3600" dirty="0">
                <a:latin typeface="Arial"/>
                <a:cs typeface="Arial"/>
              </a:rPr>
              <a:t>dry fuel </a:t>
            </a:r>
            <a:r>
              <a:rPr lang="en-AU" sz="3600" dirty="0" smtClean="0">
                <a:latin typeface="Arial"/>
                <a:cs typeface="Arial"/>
              </a:rPr>
              <a:t>(10%&gt;moisture </a:t>
            </a:r>
            <a:r>
              <a:rPr lang="en-AU" sz="3600" dirty="0">
                <a:latin typeface="Arial"/>
                <a:cs typeface="Arial"/>
              </a:rPr>
              <a:t>content&lt;20%</a:t>
            </a:r>
            <a:r>
              <a:rPr lang="en-AU" sz="3600" dirty="0" smtClean="0">
                <a:latin typeface="Arial"/>
                <a:cs typeface="Arial"/>
              </a:rPr>
              <a:t>). If the biomass is too dry it can reduce yield and quality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sz="3600" dirty="0" smtClean="0">
                <a:latin typeface="Arial"/>
                <a:cs typeface="Arial"/>
              </a:rPr>
              <a:t>Use relatively uniform particle size if possible (5-15mm)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8480425" y="4619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758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BFBFBF"/>
          </a:solidFill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n>
                  <a:solidFill>
                    <a:srgbClr val="008000"/>
                  </a:solidFill>
                </a:ln>
                <a:latin typeface="Arial" charset="0"/>
                <a:ea typeface="ＭＳ Ｐゴシック" charset="0"/>
                <a:cs typeface="ＭＳ Ｐゴシック" charset="0"/>
              </a:rPr>
              <a:t>Some Simple Rules for Biochar Production</a:t>
            </a:r>
            <a:endParaRPr lang="en-US" dirty="0">
              <a:ln>
                <a:solidFill>
                  <a:srgbClr val="008000"/>
                </a:solidFill>
              </a:ln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AU" sz="800" dirty="0" smtClean="0"/>
              <a:t> 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dirty="0" smtClean="0">
                <a:latin typeface="Arial"/>
                <a:cs typeface="Arial"/>
              </a:rPr>
              <a:t>Cover highly volatile biomass such as straw with clay to reduce loss of nutrients and increase yields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dirty="0" smtClean="0">
                <a:latin typeface="Arial"/>
                <a:cs typeface="Arial"/>
              </a:rPr>
              <a:t>If possible use steam or combustion gases to heat the biomass to around 200C for as long as possible before entering the pyrolysis zone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dirty="0" smtClean="0">
                <a:latin typeface="Arial"/>
                <a:cs typeface="Arial"/>
              </a:rPr>
              <a:t> Have a feed system where the amount of feed coming into the </a:t>
            </a:r>
            <a:r>
              <a:rPr lang="en-AU" dirty="0" err="1" smtClean="0">
                <a:latin typeface="Arial"/>
                <a:cs typeface="Arial"/>
              </a:rPr>
              <a:t>pyrolyser</a:t>
            </a:r>
            <a:r>
              <a:rPr lang="en-AU" dirty="0" smtClean="0">
                <a:latin typeface="Arial"/>
                <a:cs typeface="Arial"/>
              </a:rPr>
              <a:t> can be adjusted. 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8480425" y="4619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93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BFBFBF"/>
          </a:solidFill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n>
                  <a:solidFill>
                    <a:srgbClr val="008000"/>
                  </a:solidFill>
                </a:ln>
                <a:latin typeface="Arial" charset="0"/>
                <a:ea typeface="ＭＳ Ｐゴシック" charset="0"/>
                <a:cs typeface="ＭＳ Ｐゴシック" charset="0"/>
              </a:rPr>
              <a:t>Some Simple Rules for Biochar Production</a:t>
            </a:r>
            <a:endParaRPr lang="en-US" dirty="0">
              <a:ln>
                <a:solidFill>
                  <a:srgbClr val="008000"/>
                </a:solidFill>
              </a:ln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AU" sz="800" dirty="0" smtClean="0"/>
              <a:t> </a:t>
            </a:r>
            <a:endParaRPr lang="en-AU" sz="2800" dirty="0" smtClean="0">
              <a:latin typeface="Arial"/>
              <a:cs typeface="Arial"/>
            </a:endParaRP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sz="2800" dirty="0" smtClean="0">
                <a:latin typeface="Arial"/>
                <a:cs typeface="Arial"/>
              </a:rPr>
              <a:t>Control the temperature using a fine mist of water directed into the flame zone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sz="2800" dirty="0" smtClean="0">
                <a:latin typeface="Arial"/>
                <a:cs typeface="Arial"/>
              </a:rPr>
              <a:t>Spray this water onto the hot biochar to help increase concentration of functional groups and porosity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sz="2800" dirty="0" smtClean="0">
                <a:latin typeface="Arial"/>
                <a:cs typeface="Arial"/>
              </a:rPr>
              <a:t>Use combustion gases from an engine to purge air from the feed material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r>
              <a:rPr lang="en-AU" sz="2800" dirty="0" smtClean="0">
                <a:latin typeface="Arial"/>
                <a:cs typeface="Arial"/>
              </a:rPr>
              <a:t>Coat the hot biochar in a slurry of minerals (ash or rock dust), clay and organic matter to help beneficial micro-organisms grow and provide readily available nutrients to plants</a:t>
            </a:r>
          </a:p>
          <a:p>
            <a:pPr lvl="0">
              <a:spcBef>
                <a:spcPts val="1080"/>
              </a:spcBef>
              <a:spcAft>
                <a:spcPts val="1000"/>
              </a:spcAft>
            </a:pPr>
            <a:endParaRPr lang="en-AU" sz="2400" dirty="0" smtClean="0">
              <a:latin typeface="Arial"/>
              <a:cs typeface="Arial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8480425" y="4619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47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BFBFBF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TERMINOLOGY: PROCESS</a:t>
            </a:r>
            <a:endParaRPr lang="en-US" b="1" dirty="0">
              <a:solidFill>
                <a:srgbClr val="008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9144000" cy="6096000"/>
          </a:xfrm>
          <a:solidFill>
            <a:srgbClr val="FDEADA"/>
          </a:solidFill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endParaRPr lang="en-US" sz="2000" b="1" dirty="0" smtClean="0">
              <a:latin typeface="Arial"/>
              <a:ea typeface="ＭＳ Ｐゴシック" charset="0"/>
              <a:cs typeface="Arial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COMBUSTION: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the reaction of a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biomass 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with 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air 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with the intent of completely oxidising it (λ&gt;1).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STOICHIOMETRIC RATIO (λ):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the exact air (O</a:t>
            </a:r>
            <a:r>
              <a:rPr lang="en-US" sz="2000" baseline="-25000" dirty="0" smtClean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)/fuel ratio required to completely burn the fuel. </a:t>
            </a:r>
            <a:endParaRPr lang="en-US" sz="2000" b="1" dirty="0" smtClean="0">
              <a:latin typeface="Arial"/>
              <a:ea typeface="ＭＳ Ｐゴシック" charset="0"/>
              <a:cs typeface="Arial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PYROLYSIS: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the thermal degradation of biomass in the absence of oxygen to produce condensable vapours, gases, and charcoal; a small amount of air may be admitted to promote this endothermic process (λ &lt; 0.2).</a:t>
            </a: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GASIFICATION: 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conversion, in limited oxygen, of a material into a gas, referred to as ''producer gas'' if the reaction is with air and "syngas" if the reaction is with O</a:t>
            </a:r>
            <a:r>
              <a:rPr lang="en-US" sz="2000" baseline="-25000" dirty="0" smtClean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. The ''ideal'' stoichiometric air/fuel ratio is between 0.3-0.4 to assure complete gasification of the solid fuel and to obtain the optimal heating value of the gas product.                                 	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TORREFACTION: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the slow heating of biomass in an inert atmosphere at low temperatures (150-250ºC) causing the biomass to de-polymerise and give off a range of low molecular weight compounds.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8480425" y="4619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92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 bwMode="auto">
          <a:xfrm>
            <a:off x="207963" y="193675"/>
            <a:ext cx="87153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Transformation of Biomass </a:t>
            </a:r>
            <a:r>
              <a:rPr lang="en-US" sz="3600" b="1" dirty="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to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  <a:cs typeface="ＭＳ Ｐゴシック" charset="-128"/>
              </a:rPr>
              <a:t>Biochar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067800" cy="4851400"/>
          </a:xfrm>
          <a:prstGeom prst="rect">
            <a:avLst/>
          </a:prstGeom>
        </p:spPr>
      </p:pic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130175" y="1073150"/>
            <a:ext cx="61420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rgbClr val="953735"/>
                </a:solidFill>
                <a:latin typeface="Calibri" charset="0"/>
                <a:cs typeface="Calibri" charset="0"/>
              </a:rPr>
              <a:t>Heating organic matter in absence of air causes complete physical and chemical changes.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Calibri" charset="0"/>
                <a:cs typeface="Calibri" charset="0"/>
              </a:rPr>
              <a:t>Pyrolysis: </a:t>
            </a:r>
            <a:r>
              <a:rPr lang="en-US" dirty="0">
                <a:solidFill>
                  <a:srgbClr val="FF0000"/>
                </a:solidFill>
                <a:latin typeface="Calibri" charset="0"/>
                <a:cs typeface="Calibri" charset="0"/>
              </a:rPr>
              <a:t>decomposition (</a:t>
            </a:r>
            <a:r>
              <a:rPr lang="en-US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lysys</a:t>
            </a:r>
            <a:r>
              <a:rPr lang="en-US" dirty="0">
                <a:solidFill>
                  <a:srgbClr val="FF0000"/>
                </a:solidFill>
                <a:latin typeface="Calibri" charset="0"/>
                <a:cs typeface="Calibri" charset="0"/>
              </a:rPr>
              <a:t>) by fire (</a:t>
            </a:r>
            <a:r>
              <a:rPr lang="en-US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pyro</a:t>
            </a:r>
            <a:r>
              <a:rPr lang="en-US" dirty="0">
                <a:solidFill>
                  <a:srgbClr val="FF0000"/>
                </a:solidFill>
                <a:latin typeface="Calibri" charset="0"/>
                <a:cs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74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HSM_Fig 6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52" y="1124744"/>
            <a:ext cx="7220331" cy="5616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0294" y="116632"/>
            <a:ext cx="917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TRANSFORMATION OF BIOMASS UNDER HEAT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Different components </a:t>
            </a:r>
            <a:r>
              <a:rPr lang="en-US" b="1" dirty="0" err="1" smtClean="0">
                <a:solidFill>
                  <a:srgbClr val="800000"/>
                </a:solidFill>
              </a:rPr>
              <a:t>pyrolyse</a:t>
            </a:r>
            <a:r>
              <a:rPr lang="en-US" b="1" dirty="0" smtClean="0">
                <a:solidFill>
                  <a:srgbClr val="800000"/>
                </a:solidFill>
              </a:rPr>
              <a:t> at different temperatures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44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25136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Temperature Yield Profile for Biomass Pyrolysis;</a:t>
            </a:r>
            <a:br>
              <a:rPr lang="en-US" sz="3200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Different Biomass Have Different Curves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9117" y="1268760"/>
            <a:ext cx="8701355" cy="5296654"/>
            <a:chOff x="119117" y="1268760"/>
            <a:chExt cx="8701355" cy="5296654"/>
          </a:xfrm>
        </p:grpSpPr>
        <p:pic>
          <p:nvPicPr>
            <p:cNvPr id="4" name="Picture 3" descr="9PT_Fig 9.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" t="6418" b="4731"/>
            <a:stretch/>
          </p:blipFill>
          <p:spPr>
            <a:xfrm>
              <a:off x="683568" y="1268760"/>
              <a:ext cx="8136904" cy="47525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51920" y="6165304"/>
              <a:ext cx="16244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Temperature</a:t>
              </a: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9117" y="1916832"/>
              <a:ext cx="492443" cy="327141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000" dirty="0" smtClean="0"/>
                <a:t>% of initial weight remaining</a:t>
              </a:r>
              <a:endParaRPr lang="en-US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8028383" y="2018722"/>
              <a:ext cx="454055" cy="12961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87624" y="20608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Wood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219200" y="3810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51520" y="149731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800000"/>
                </a:solidFill>
              </a:rPr>
              <a:t>VISUALISATION </a:t>
            </a:r>
            <a:r>
              <a:rPr lang="en-US" b="1" dirty="0">
                <a:solidFill>
                  <a:srgbClr val="800000"/>
                </a:solidFill>
              </a:rPr>
              <a:t>OF PYROLYSIS PROCESS </a:t>
            </a:r>
            <a:endParaRPr lang="en-US" b="1" dirty="0" smtClean="0">
              <a:solidFill>
                <a:srgbClr val="800000"/>
              </a:solidFill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OF </a:t>
            </a:r>
            <a:r>
              <a:rPr lang="en-US" b="1" dirty="0">
                <a:solidFill>
                  <a:srgbClr val="800000"/>
                </a:solidFill>
              </a:rPr>
              <a:t>25MM </a:t>
            </a:r>
            <a:r>
              <a:rPr lang="en-US" b="1" dirty="0" smtClean="0">
                <a:solidFill>
                  <a:srgbClr val="800000"/>
                </a:solidFill>
              </a:rPr>
              <a:t>CYLINDER OF </a:t>
            </a:r>
            <a:r>
              <a:rPr lang="en-US" b="1" dirty="0">
                <a:solidFill>
                  <a:srgbClr val="800000"/>
                </a:solidFill>
              </a:rPr>
              <a:t>WOOD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4" y="2420888"/>
            <a:ext cx="1900808" cy="3962400"/>
            <a:chOff x="7182" y="2819400"/>
            <a:chExt cx="1900808" cy="3962400"/>
          </a:xfrm>
        </p:grpSpPr>
        <p:grpSp>
          <p:nvGrpSpPr>
            <p:cNvPr id="2" name="Group 1"/>
            <p:cNvGrpSpPr/>
            <p:nvPr/>
          </p:nvGrpSpPr>
          <p:grpSpPr>
            <a:xfrm>
              <a:off x="7182" y="2819400"/>
              <a:ext cx="1900808" cy="3308350"/>
              <a:chOff x="156592" y="2819400"/>
              <a:chExt cx="1900808" cy="3308350"/>
            </a:xfrm>
          </p:grpSpPr>
          <p:sp>
            <p:nvSpPr>
              <p:cNvPr id="20482" name="Oval 2"/>
              <p:cNvSpPr>
                <a:spLocks noChangeArrowheads="1"/>
              </p:cNvSpPr>
              <p:nvPr/>
            </p:nvSpPr>
            <p:spPr bwMode="auto">
              <a:xfrm>
                <a:off x="914400" y="4267200"/>
                <a:ext cx="1143000" cy="1143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 flipV="1">
                <a:off x="1524000" y="5486400"/>
                <a:ext cx="0" cy="228600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flipV="1">
                <a:off x="1219200" y="5410200"/>
                <a:ext cx="0" cy="381000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 flipV="1">
                <a:off x="1828800" y="5410200"/>
                <a:ext cx="0" cy="381000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flipV="1">
                <a:off x="1447800" y="3429000"/>
                <a:ext cx="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88" name="Text Box 8"/>
              <p:cNvSpPr txBox="1">
                <a:spLocks noChangeArrowheads="1"/>
              </p:cNvSpPr>
              <p:nvPr/>
            </p:nvSpPr>
            <p:spPr bwMode="auto">
              <a:xfrm>
                <a:off x="1143000" y="2819400"/>
                <a:ext cx="6096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H</a:t>
                </a:r>
                <a:r>
                  <a:rPr lang="en-US" sz="1400" b="1" baseline="-25000" dirty="0"/>
                  <a:t>2</a:t>
                </a:r>
                <a:r>
                  <a:rPr lang="en-US" sz="1400" b="1" dirty="0"/>
                  <a:t>O</a:t>
                </a:r>
              </a:p>
            </p:txBody>
          </p:sp>
          <p:sp>
            <p:nvSpPr>
              <p:cNvPr id="20489" name="Text Box 9"/>
              <p:cNvSpPr txBox="1">
                <a:spLocks noChangeArrowheads="1"/>
              </p:cNvSpPr>
              <p:nvPr/>
            </p:nvSpPr>
            <p:spPr bwMode="auto">
              <a:xfrm>
                <a:off x="156592" y="4907632"/>
                <a:ext cx="8382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100 °C</a:t>
                </a:r>
              </a:p>
            </p:txBody>
          </p:sp>
          <p:sp>
            <p:nvSpPr>
              <p:cNvPr id="20491" name="Text Box 11"/>
              <p:cNvSpPr txBox="1">
                <a:spLocks noChangeArrowheads="1"/>
              </p:cNvSpPr>
              <p:nvPr/>
            </p:nvSpPr>
            <p:spPr bwMode="auto">
              <a:xfrm>
                <a:off x="1219200" y="4648200"/>
                <a:ext cx="7620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25 °C</a:t>
                </a:r>
              </a:p>
            </p:txBody>
          </p:sp>
          <p:sp>
            <p:nvSpPr>
              <p:cNvPr id="20492" name="Text Box 12"/>
              <p:cNvSpPr txBox="1">
                <a:spLocks noChangeArrowheads="1"/>
              </p:cNvSpPr>
              <p:nvPr/>
            </p:nvSpPr>
            <p:spPr bwMode="auto">
              <a:xfrm>
                <a:off x="1069790" y="5791200"/>
                <a:ext cx="914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FF6600"/>
                    </a:solidFill>
                  </a:rPr>
                  <a:t>Heat</a:t>
                </a:r>
                <a:endParaRPr lang="en-US" b="1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20495" name="Text Box 16"/>
            <p:cNvSpPr txBox="1">
              <a:spLocks noChangeArrowheads="1"/>
            </p:cNvSpPr>
            <p:nvPr/>
          </p:nvSpPr>
          <p:spPr bwMode="auto">
            <a:xfrm>
              <a:off x="733613" y="6405563"/>
              <a:ext cx="1143000" cy="376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/>
                <a:t>Drying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3043" y="1279548"/>
            <a:ext cx="2116539" cy="3914176"/>
            <a:chOff x="4413043" y="1055433"/>
            <a:chExt cx="2116539" cy="3914176"/>
          </a:xfrm>
        </p:grpSpPr>
        <p:sp>
          <p:nvSpPr>
            <p:cNvPr id="20520" name="Text Box 41"/>
            <p:cNvSpPr txBox="1">
              <a:spLocks noChangeArrowheads="1"/>
            </p:cNvSpPr>
            <p:nvPr/>
          </p:nvSpPr>
          <p:spPr bwMode="auto">
            <a:xfrm>
              <a:off x="4853182" y="4593372"/>
              <a:ext cx="1676400" cy="376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 </a:t>
              </a:r>
              <a:r>
                <a:rPr lang="en-US" sz="1800" b="1" dirty="0"/>
                <a:t>Torrefaction</a:t>
              </a:r>
              <a:endParaRPr lang="en-US" sz="16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413043" y="1055433"/>
              <a:ext cx="1806677" cy="3263527"/>
              <a:chOff x="3772359" y="1143000"/>
              <a:chExt cx="1806677" cy="3263527"/>
            </a:xfrm>
          </p:grpSpPr>
          <p:sp>
            <p:nvSpPr>
              <p:cNvPr id="20508" name="Oval 29"/>
              <p:cNvSpPr>
                <a:spLocks noChangeArrowheads="1"/>
              </p:cNvSpPr>
              <p:nvPr/>
            </p:nvSpPr>
            <p:spPr bwMode="auto">
              <a:xfrm>
                <a:off x="4495800" y="2590800"/>
                <a:ext cx="990600" cy="9906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20509" name="Line 30"/>
              <p:cNvSpPr>
                <a:spLocks noChangeShapeType="1"/>
              </p:cNvSpPr>
              <p:nvPr/>
            </p:nvSpPr>
            <p:spPr bwMode="auto">
              <a:xfrm flipV="1">
                <a:off x="5029200" y="3674036"/>
                <a:ext cx="1588" cy="238125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0510" name="Line 31"/>
              <p:cNvSpPr>
                <a:spLocks noChangeShapeType="1"/>
              </p:cNvSpPr>
              <p:nvPr/>
            </p:nvSpPr>
            <p:spPr bwMode="auto">
              <a:xfrm flipV="1">
                <a:off x="4724400" y="3597836"/>
                <a:ext cx="1588" cy="396875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0511" name="Line 32"/>
              <p:cNvSpPr>
                <a:spLocks noChangeShapeType="1"/>
              </p:cNvSpPr>
              <p:nvPr/>
            </p:nvSpPr>
            <p:spPr bwMode="auto">
              <a:xfrm flipV="1">
                <a:off x="5334000" y="3597836"/>
                <a:ext cx="1588" cy="396875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0512" name="Text Box 33"/>
              <p:cNvSpPr txBox="1">
                <a:spLocks noChangeArrowheads="1"/>
              </p:cNvSpPr>
              <p:nvPr/>
            </p:nvSpPr>
            <p:spPr bwMode="auto">
              <a:xfrm>
                <a:off x="4467413" y="1143000"/>
                <a:ext cx="990600" cy="127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H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O, CO</a:t>
                </a:r>
                <a:r>
                  <a:rPr lang="en-US" sz="1400" b="1" baseline="-25000" dirty="0" smtClean="0"/>
                  <a:t>2</a:t>
                </a:r>
                <a:endParaRPr lang="en-US" sz="1400" b="1" dirty="0"/>
              </a:p>
              <a:p>
                <a:pPr algn="ctr">
                  <a:spcBef>
                    <a:spcPct val="50000"/>
                  </a:spcBef>
                </a:pPr>
                <a:r>
                  <a:rPr lang="en-US" sz="1400" b="1" dirty="0" smtClean="0"/>
                  <a:t>C</a:t>
                </a:r>
                <a:r>
                  <a:rPr lang="en-US" sz="2000" b="1" baseline="-25000" dirty="0" smtClean="0"/>
                  <a:t>x</a:t>
                </a:r>
                <a:r>
                  <a:rPr lang="en-US" sz="1400" b="1" dirty="0" smtClean="0"/>
                  <a:t>H</a:t>
                </a:r>
                <a:r>
                  <a:rPr lang="en-US" sz="2000" b="1" baseline="-25000" dirty="0" smtClean="0"/>
                  <a:t>y</a:t>
                </a:r>
                <a:r>
                  <a:rPr lang="en-US" sz="1400" b="1" dirty="0" smtClean="0"/>
                  <a:t>O</a:t>
                </a:r>
                <a:r>
                  <a:rPr lang="en-US" sz="2000" b="1" baseline="-25000" dirty="0" smtClean="0"/>
                  <a:t>z</a:t>
                </a:r>
                <a:endParaRPr lang="en-US" sz="2000" b="1" baseline="-25000" dirty="0"/>
              </a:p>
              <a:p>
                <a:pPr>
                  <a:spcBef>
                    <a:spcPct val="50000"/>
                  </a:spcBef>
                </a:pPr>
                <a:endParaRPr lang="en-US" sz="1400" b="1" dirty="0"/>
              </a:p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 </a:t>
                </a:r>
              </a:p>
            </p:txBody>
          </p:sp>
          <p:sp>
            <p:nvSpPr>
              <p:cNvPr id="20513" name="Text Box 34"/>
              <p:cNvSpPr txBox="1">
                <a:spLocks noChangeArrowheads="1"/>
              </p:cNvSpPr>
              <p:nvPr/>
            </p:nvSpPr>
            <p:spPr bwMode="auto">
              <a:xfrm>
                <a:off x="3772359" y="2996329"/>
                <a:ext cx="838200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dirty="0"/>
                  <a:t>180 °C -250 °C</a:t>
                </a:r>
                <a:endParaRPr lang="en-US" sz="1600" dirty="0"/>
              </a:p>
            </p:txBody>
          </p:sp>
          <p:sp>
            <p:nvSpPr>
              <p:cNvPr id="20514" name="Text Box 35"/>
              <p:cNvSpPr txBox="1">
                <a:spLocks noChangeArrowheads="1"/>
              </p:cNvSpPr>
              <p:nvPr/>
            </p:nvSpPr>
            <p:spPr bwMode="auto">
              <a:xfrm>
                <a:off x="4512236" y="3124200"/>
                <a:ext cx="10668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dirty="0"/>
                  <a:t>150-180 °C</a:t>
                </a:r>
                <a:endParaRPr lang="en-US" sz="1600" b="1" dirty="0"/>
              </a:p>
            </p:txBody>
          </p:sp>
          <p:sp>
            <p:nvSpPr>
              <p:cNvPr id="20515" name="Line 36"/>
              <p:cNvSpPr>
                <a:spLocks noChangeShapeType="1"/>
              </p:cNvSpPr>
              <p:nvPr/>
            </p:nvSpPr>
            <p:spPr bwMode="auto">
              <a:xfrm flipV="1">
                <a:off x="4953000" y="2667000"/>
                <a:ext cx="1588" cy="238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6" name="Text Box 37"/>
              <p:cNvSpPr txBox="1">
                <a:spLocks noChangeArrowheads="1"/>
              </p:cNvSpPr>
              <p:nvPr/>
            </p:nvSpPr>
            <p:spPr bwMode="auto">
              <a:xfrm>
                <a:off x="4576485" y="4069977"/>
                <a:ext cx="914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FF6600"/>
                    </a:solidFill>
                  </a:rPr>
                  <a:t>Heat</a:t>
                </a:r>
                <a:endParaRPr lang="en-US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0517" name="Text Box 38"/>
              <p:cNvSpPr txBox="1">
                <a:spLocks noChangeArrowheads="1"/>
              </p:cNvSpPr>
              <p:nvPr/>
            </p:nvSpPr>
            <p:spPr bwMode="auto">
              <a:xfrm>
                <a:off x="4572000" y="2895600"/>
                <a:ext cx="9144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dirty="0" smtClean="0"/>
                  <a:t>H</a:t>
                </a:r>
                <a:r>
                  <a:rPr lang="en-US" sz="1200" b="1" baseline="-25000" dirty="0" smtClean="0"/>
                  <a:t>2</a:t>
                </a:r>
                <a:r>
                  <a:rPr lang="en-US" sz="1200" b="1" dirty="0" smtClean="0"/>
                  <a:t>O, CO</a:t>
                </a:r>
                <a:r>
                  <a:rPr lang="en-US" sz="1200" b="1" baseline="-25000" dirty="0" smtClean="0"/>
                  <a:t>2</a:t>
                </a:r>
                <a:endParaRPr lang="en-US" sz="1400" b="1" baseline="-25000" dirty="0"/>
              </a:p>
            </p:txBody>
          </p:sp>
          <p:sp>
            <p:nvSpPr>
              <p:cNvPr id="20518" name="Line 39"/>
              <p:cNvSpPr>
                <a:spLocks noChangeShapeType="1"/>
              </p:cNvSpPr>
              <p:nvPr/>
            </p:nvSpPr>
            <p:spPr bwMode="auto">
              <a:xfrm flipV="1">
                <a:off x="4953000" y="1828800"/>
                <a:ext cx="0" cy="685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782457" y="1266063"/>
            <a:ext cx="2036479" cy="3963137"/>
            <a:chOff x="6573283" y="1041948"/>
            <a:chExt cx="2036479" cy="3963137"/>
          </a:xfrm>
        </p:grpSpPr>
        <p:sp>
          <p:nvSpPr>
            <p:cNvPr id="20522" name="Text Box 43"/>
            <p:cNvSpPr txBox="1">
              <a:spLocks noChangeArrowheads="1"/>
            </p:cNvSpPr>
            <p:nvPr/>
          </p:nvSpPr>
          <p:spPr bwMode="auto">
            <a:xfrm>
              <a:off x="6857162" y="3789367"/>
              <a:ext cx="1752600" cy="12157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/>
                <a:t>Exothermic </a:t>
              </a:r>
            </a:p>
            <a:p>
              <a:pPr algn="ctr">
                <a:spcAft>
                  <a:spcPts val="600"/>
                </a:spcAft>
              </a:pPr>
              <a:r>
                <a:rPr lang="en-US" sz="1800" b="1" dirty="0" smtClean="0"/>
                <a:t>Pyrolysis</a:t>
              </a:r>
              <a:endParaRPr lang="en-US" sz="1600" dirty="0"/>
            </a:p>
            <a:p>
              <a:pPr algn="ctr"/>
              <a:r>
                <a:rPr lang="en-US" sz="1600" dirty="0" smtClean="0"/>
                <a:t>Heat generated Particle shrinks</a:t>
              </a:r>
              <a:endParaRPr lang="en-US" sz="16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573283" y="1041948"/>
              <a:ext cx="1893999" cy="2543038"/>
              <a:chOff x="5382731" y="1224516"/>
              <a:chExt cx="1893999" cy="2543038"/>
            </a:xfrm>
          </p:grpSpPr>
          <p:sp>
            <p:nvSpPr>
              <p:cNvPr id="20483" name="Oval 3"/>
              <p:cNvSpPr>
                <a:spLocks noChangeArrowheads="1"/>
              </p:cNvSpPr>
              <p:nvPr/>
            </p:nvSpPr>
            <p:spPr bwMode="auto">
              <a:xfrm>
                <a:off x="6096000" y="2209800"/>
                <a:ext cx="762000" cy="76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382731" y="1224516"/>
                <a:ext cx="1893999" cy="2543038"/>
                <a:chOff x="5382731" y="1224516"/>
                <a:chExt cx="1893999" cy="2543038"/>
              </a:xfrm>
            </p:grpSpPr>
            <p:sp>
              <p:nvSpPr>
                <p:cNvPr id="2052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764562" y="1224516"/>
                  <a:ext cx="1512168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400" b="1" dirty="0" smtClean="0"/>
                    <a:t>H</a:t>
                  </a:r>
                  <a:r>
                    <a:rPr lang="en-US" sz="1400" b="1" baseline="-25000" dirty="0" smtClean="0"/>
                    <a:t>2</a:t>
                  </a:r>
                  <a:r>
                    <a:rPr lang="en-US" sz="1400" b="1" dirty="0" smtClean="0"/>
                    <a:t>, CO, CO</a:t>
                  </a:r>
                  <a:r>
                    <a:rPr lang="en-US" sz="1400" b="1" baseline="-25000" dirty="0" smtClean="0"/>
                    <a:t>2</a:t>
                  </a:r>
                  <a:endParaRPr lang="en-US" sz="1400" b="1" dirty="0"/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1400" b="1" dirty="0"/>
                    <a:t>  </a:t>
                  </a:r>
                  <a:r>
                    <a:rPr lang="en-US" sz="1400" b="1" dirty="0" smtClean="0"/>
                    <a:t>CH</a:t>
                  </a:r>
                  <a:r>
                    <a:rPr lang="en-US" sz="1400" b="1" baseline="-25000" dirty="0" smtClean="0"/>
                    <a:t>4</a:t>
                  </a:r>
                  <a:r>
                    <a:rPr lang="en-US" sz="1400" b="1" dirty="0" smtClean="0"/>
                    <a:t>, </a:t>
                  </a:r>
                  <a:r>
                    <a:rPr lang="en-US" sz="1050" b="1" dirty="0"/>
                    <a:t>C</a:t>
                  </a:r>
                  <a:r>
                    <a:rPr lang="en-US" sz="1400" b="1" baseline="-25000" dirty="0"/>
                    <a:t>x</a:t>
                  </a:r>
                  <a:r>
                    <a:rPr lang="en-US" sz="1050" b="1" dirty="0"/>
                    <a:t>H</a:t>
                  </a:r>
                  <a:r>
                    <a:rPr lang="en-US" sz="1400" b="1" baseline="-25000" dirty="0"/>
                    <a:t>y</a:t>
                  </a:r>
                  <a:r>
                    <a:rPr lang="en-US" sz="1050" b="1" dirty="0"/>
                    <a:t>O</a:t>
                  </a:r>
                  <a:r>
                    <a:rPr lang="en-US" sz="1400" b="1" baseline="-25000" dirty="0"/>
                    <a:t>z</a:t>
                  </a:r>
                </a:p>
              </p:txBody>
            </p:sp>
            <p:sp>
              <p:nvSpPr>
                <p:cNvPr id="20523" name="Line 44"/>
                <p:cNvSpPr>
                  <a:spLocks noChangeShapeType="1"/>
                </p:cNvSpPr>
                <p:nvPr/>
              </p:nvSpPr>
              <p:spPr bwMode="auto">
                <a:xfrm>
                  <a:off x="6172200" y="2895600"/>
                  <a:ext cx="0" cy="304800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524" name="Line 45"/>
                <p:cNvSpPr>
                  <a:spLocks noChangeShapeType="1"/>
                </p:cNvSpPr>
                <p:nvPr/>
              </p:nvSpPr>
              <p:spPr bwMode="auto">
                <a:xfrm>
                  <a:off x="6477000" y="3048000"/>
                  <a:ext cx="0" cy="304800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525" name="Line 46"/>
                <p:cNvSpPr>
                  <a:spLocks noChangeShapeType="1"/>
                </p:cNvSpPr>
                <p:nvPr/>
              </p:nvSpPr>
              <p:spPr bwMode="auto">
                <a:xfrm>
                  <a:off x="6781800" y="2895600"/>
                  <a:ext cx="0" cy="304800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526" name="Rectangle 47"/>
                <p:cNvSpPr>
                  <a:spLocks noChangeArrowheads="1"/>
                </p:cNvSpPr>
                <p:nvPr/>
              </p:nvSpPr>
              <p:spPr bwMode="auto">
                <a:xfrm>
                  <a:off x="6195265" y="3429000"/>
                  <a:ext cx="629399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b="1" dirty="0">
                      <a:solidFill>
                        <a:srgbClr val="FF0000"/>
                      </a:solidFill>
                    </a:rPr>
                    <a:t>Heat</a:t>
                  </a:r>
                </a:p>
              </p:txBody>
            </p:sp>
            <p:sp>
              <p:nvSpPr>
                <p:cNvPr id="20527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5382731" y="2439105"/>
                  <a:ext cx="8382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 dirty="0"/>
                    <a:t>250 °C -350 °C</a:t>
                  </a:r>
                  <a:endParaRPr lang="en-US" sz="1600" dirty="0"/>
                </a:p>
              </p:txBody>
            </p:sp>
            <p:sp>
              <p:nvSpPr>
                <p:cNvPr id="20530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809385" y="2265207"/>
                  <a:ext cx="1295400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ts val="0"/>
                    </a:spcBef>
                  </a:pPr>
                  <a:r>
                    <a:rPr lang="en-US" sz="1200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  </a:t>
                  </a:r>
                  <a:r>
                    <a:rPr lang="en-US" sz="1200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CO, CO</a:t>
                  </a:r>
                  <a:r>
                    <a:rPr lang="en-US" sz="1200" baseline="-25000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2</a:t>
                  </a:r>
                  <a:endParaRPr lang="en-US" sz="12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  <a:p>
                  <a:pPr algn="ctr">
                    <a:spcBef>
                      <a:spcPts val="0"/>
                    </a:spcBef>
                  </a:pPr>
                  <a:r>
                    <a:rPr lang="en-US" sz="1200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  </a:t>
                  </a:r>
                  <a:r>
                    <a:rPr lang="en-US" sz="1200" spc="100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CxHy</a:t>
                  </a:r>
                </a:p>
                <a:p>
                  <a:pPr algn="ctr">
                    <a:spcBef>
                      <a:spcPts val="0"/>
                    </a:spcBef>
                  </a:pPr>
                  <a:r>
                    <a:rPr lang="en-US" sz="1200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180</a:t>
                  </a:r>
                  <a:r>
                    <a:rPr lang="en-US" sz="1200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-</a:t>
                  </a:r>
                  <a:r>
                    <a:rPr lang="en-US" sz="1200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250</a:t>
                  </a:r>
                  <a:endParaRPr lang="en-US" sz="12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31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6477000" y="1905000"/>
                  <a:ext cx="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2267744" y="1988840"/>
            <a:ext cx="2150574" cy="3832621"/>
            <a:chOff x="2240559" y="2132856"/>
            <a:chExt cx="2150574" cy="3832621"/>
          </a:xfrm>
        </p:grpSpPr>
        <p:grpSp>
          <p:nvGrpSpPr>
            <p:cNvPr id="3" name="Group 2"/>
            <p:cNvGrpSpPr/>
            <p:nvPr/>
          </p:nvGrpSpPr>
          <p:grpSpPr>
            <a:xfrm>
              <a:off x="2240559" y="2132856"/>
              <a:ext cx="1838672" cy="3155950"/>
              <a:chOff x="2123728" y="2133600"/>
              <a:chExt cx="1838672" cy="3155950"/>
            </a:xfrm>
          </p:grpSpPr>
          <p:sp>
            <p:nvSpPr>
              <p:cNvPr id="20496" name="Oval 17"/>
              <p:cNvSpPr>
                <a:spLocks noChangeArrowheads="1"/>
              </p:cNvSpPr>
              <p:nvPr/>
            </p:nvSpPr>
            <p:spPr bwMode="auto">
              <a:xfrm>
                <a:off x="2819400" y="3429000"/>
                <a:ext cx="1143000" cy="11430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20497" name="Line 18"/>
              <p:cNvSpPr>
                <a:spLocks noChangeShapeType="1"/>
              </p:cNvSpPr>
              <p:nvPr/>
            </p:nvSpPr>
            <p:spPr bwMode="auto">
              <a:xfrm flipV="1">
                <a:off x="3429000" y="4648200"/>
                <a:ext cx="0" cy="228600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8" name="Line 19"/>
              <p:cNvSpPr>
                <a:spLocks noChangeShapeType="1"/>
              </p:cNvSpPr>
              <p:nvPr/>
            </p:nvSpPr>
            <p:spPr bwMode="auto">
              <a:xfrm flipV="1">
                <a:off x="3124200" y="4572000"/>
                <a:ext cx="0" cy="381000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9" name="Line 20"/>
              <p:cNvSpPr>
                <a:spLocks noChangeShapeType="1"/>
              </p:cNvSpPr>
              <p:nvPr/>
            </p:nvSpPr>
            <p:spPr bwMode="auto">
              <a:xfrm flipV="1">
                <a:off x="3733800" y="4572000"/>
                <a:ext cx="0" cy="381000"/>
              </a:xfrm>
              <a:prstGeom prst="line">
                <a:avLst/>
              </a:prstGeom>
              <a:noFill/>
              <a:ln w="28575" cmpd="sng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0" name="Line 21"/>
              <p:cNvSpPr>
                <a:spLocks noChangeShapeType="1"/>
              </p:cNvSpPr>
              <p:nvPr/>
            </p:nvSpPr>
            <p:spPr bwMode="auto">
              <a:xfrm flipV="1">
                <a:off x="3352800" y="2590800"/>
                <a:ext cx="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1" name="Text Box 22"/>
              <p:cNvSpPr txBox="1">
                <a:spLocks noChangeArrowheads="1"/>
              </p:cNvSpPr>
              <p:nvPr/>
            </p:nvSpPr>
            <p:spPr bwMode="auto">
              <a:xfrm>
                <a:off x="2971800" y="2133600"/>
                <a:ext cx="990600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H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O, CO</a:t>
                </a:r>
                <a:r>
                  <a:rPr lang="en-US" sz="1400" b="1" baseline="-25000" dirty="0" smtClean="0"/>
                  <a:t>2</a:t>
                </a:r>
                <a:endParaRPr lang="en-US" sz="1400" b="1" dirty="0"/>
              </a:p>
              <a:p>
                <a:pPr>
                  <a:spcBef>
                    <a:spcPct val="50000"/>
                  </a:spcBef>
                </a:pPr>
                <a:endParaRPr lang="en-US" sz="1400" dirty="0"/>
              </a:p>
              <a:p>
                <a:pPr>
                  <a:spcBef>
                    <a:spcPct val="50000"/>
                  </a:spcBef>
                </a:pPr>
                <a:endParaRPr lang="en-US" sz="1400" dirty="0"/>
              </a:p>
            </p:txBody>
          </p:sp>
          <p:sp>
            <p:nvSpPr>
              <p:cNvPr id="20502" name="Text Box 23"/>
              <p:cNvSpPr txBox="1">
                <a:spLocks noChangeArrowheads="1"/>
              </p:cNvSpPr>
              <p:nvPr/>
            </p:nvSpPr>
            <p:spPr bwMode="auto">
              <a:xfrm>
                <a:off x="2123728" y="3950197"/>
                <a:ext cx="838200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dirty="0"/>
                  <a:t>150 °C -180 °C</a:t>
                </a:r>
                <a:endParaRPr lang="en-US" sz="1600" dirty="0"/>
              </a:p>
            </p:txBody>
          </p:sp>
          <p:sp>
            <p:nvSpPr>
              <p:cNvPr id="20503" name="Text Box 24"/>
              <p:cNvSpPr txBox="1">
                <a:spLocks noChangeArrowheads="1"/>
              </p:cNvSpPr>
              <p:nvPr/>
            </p:nvSpPr>
            <p:spPr bwMode="auto">
              <a:xfrm>
                <a:off x="2986741" y="4050551"/>
                <a:ext cx="8382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100 °C</a:t>
                </a:r>
                <a:endParaRPr lang="en-US" sz="1600" b="1" dirty="0"/>
              </a:p>
            </p:txBody>
          </p:sp>
          <p:sp>
            <p:nvSpPr>
              <p:cNvPr id="20504" name="Line 25"/>
              <p:cNvSpPr>
                <a:spLocks noChangeShapeType="1"/>
              </p:cNvSpPr>
              <p:nvPr/>
            </p:nvSpPr>
            <p:spPr bwMode="auto">
              <a:xfrm flipV="1">
                <a:off x="3352800" y="3491754"/>
                <a:ext cx="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5" name="Text Box 26"/>
              <p:cNvSpPr txBox="1">
                <a:spLocks noChangeArrowheads="1"/>
              </p:cNvSpPr>
              <p:nvPr/>
            </p:nvSpPr>
            <p:spPr bwMode="auto">
              <a:xfrm>
                <a:off x="2989731" y="4953000"/>
                <a:ext cx="914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FF6600"/>
                    </a:solidFill>
                  </a:rPr>
                  <a:t>Heat</a:t>
                </a:r>
                <a:endParaRPr lang="en-US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0507" name="Text Box 28"/>
              <p:cNvSpPr txBox="1">
                <a:spLocks noChangeArrowheads="1"/>
              </p:cNvSpPr>
              <p:nvPr/>
            </p:nvSpPr>
            <p:spPr bwMode="auto">
              <a:xfrm>
                <a:off x="3113744" y="3732305"/>
                <a:ext cx="6096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H</a:t>
                </a:r>
                <a:r>
                  <a:rPr lang="en-US" sz="1400" b="1" baseline="-25000" dirty="0"/>
                  <a:t>2</a:t>
                </a:r>
                <a:r>
                  <a:rPr lang="en-US" sz="1400" b="1" dirty="0"/>
                  <a:t>O</a:t>
                </a:r>
              </a:p>
            </p:txBody>
          </p:sp>
        </p:grpSp>
        <p:sp>
          <p:nvSpPr>
            <p:cNvPr id="20519" name="Text Box 40"/>
            <p:cNvSpPr txBox="1">
              <a:spLocks noChangeArrowheads="1"/>
            </p:cNvSpPr>
            <p:nvPr/>
          </p:nvSpPr>
          <p:spPr bwMode="auto">
            <a:xfrm>
              <a:off x="2714733" y="5589240"/>
              <a:ext cx="1676400" cy="376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/>
                <a:t>Conditioning</a:t>
              </a:r>
              <a:endParaRPr lang="en-US" sz="1600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H="1" flipV="1">
            <a:off x="5796136" y="5301208"/>
            <a:ext cx="360040" cy="7920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0032" y="602128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Biomass starts to break 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1" name="Rectangle 1127"/>
          <p:cNvSpPr>
            <a:spLocks noChangeArrowheads="1"/>
          </p:cNvSpPr>
          <p:nvPr/>
        </p:nvSpPr>
        <p:spPr bwMode="auto">
          <a:xfrm>
            <a:off x="5582221" y="372076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AU" dirty="0">
              <a:latin typeface="Times" charset="0"/>
            </a:endParaRPr>
          </a:p>
        </p:txBody>
      </p:sp>
      <p:sp>
        <p:nvSpPr>
          <p:cNvPr id="63593" name="Text Box 1129"/>
          <p:cNvSpPr txBox="1">
            <a:spLocks noChangeArrowheads="1"/>
          </p:cNvSpPr>
          <p:nvPr/>
        </p:nvSpPr>
        <p:spPr bwMode="auto">
          <a:xfrm>
            <a:off x="251520" y="116632"/>
            <a:ext cx="8534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200" b="1" dirty="0" smtClean="0">
                <a:solidFill>
                  <a:srgbClr val="800000"/>
                </a:solidFill>
              </a:rPr>
              <a:t>Biochar Can Be Made At Different Temperatures in a few Seconds or Over Many Days</a:t>
            </a:r>
            <a:endParaRPr lang="en-AU" b="1" dirty="0">
              <a:solidFill>
                <a:srgbClr val="800000"/>
              </a:solidFill>
              <a:latin typeface="Helvetica" charset="0"/>
            </a:endParaRPr>
          </a:p>
        </p:txBody>
      </p:sp>
      <p:sp>
        <p:nvSpPr>
          <p:cNvPr id="63594" name="Arc 1130"/>
          <p:cNvSpPr>
            <a:spLocks/>
          </p:cNvSpPr>
          <p:nvPr/>
        </p:nvSpPr>
        <p:spPr bwMode="auto">
          <a:xfrm rot="10964111">
            <a:off x="2014502" y="1870576"/>
            <a:ext cx="4727631" cy="3319722"/>
          </a:xfrm>
          <a:custGeom>
            <a:avLst/>
            <a:gdLst>
              <a:gd name="G0" fmla="+- 2446 0 0"/>
              <a:gd name="G1" fmla="+- 21600 0 0"/>
              <a:gd name="G2" fmla="+- 21600 0 0"/>
              <a:gd name="T0" fmla="*/ 0 w 23877"/>
              <a:gd name="T1" fmla="*/ 139 h 21600"/>
              <a:gd name="T2" fmla="*/ 23877 w 23877"/>
              <a:gd name="T3" fmla="*/ 18907 h 21600"/>
              <a:gd name="T4" fmla="*/ 2446 w 2387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877" h="21600" fill="none" extrusionOk="0">
                <a:moveTo>
                  <a:pt x="-1" y="138"/>
                </a:moveTo>
                <a:cubicBezTo>
                  <a:pt x="812" y="46"/>
                  <a:pt x="1628" y="-1"/>
                  <a:pt x="2446" y="-1"/>
                </a:cubicBezTo>
                <a:cubicBezTo>
                  <a:pt x="13334" y="-1"/>
                  <a:pt x="22519" y="8103"/>
                  <a:pt x="23877" y="18906"/>
                </a:cubicBezTo>
              </a:path>
              <a:path w="23877" h="21600" stroke="0" extrusionOk="0">
                <a:moveTo>
                  <a:pt x="-1" y="138"/>
                </a:moveTo>
                <a:cubicBezTo>
                  <a:pt x="812" y="46"/>
                  <a:pt x="1628" y="-1"/>
                  <a:pt x="2446" y="-1"/>
                </a:cubicBezTo>
                <a:cubicBezTo>
                  <a:pt x="13334" y="-1"/>
                  <a:pt x="22519" y="8103"/>
                  <a:pt x="23877" y="18906"/>
                </a:cubicBezTo>
                <a:lnTo>
                  <a:pt x="2446" y="21600"/>
                </a:lnTo>
                <a:close/>
              </a:path>
            </a:pathLst>
          </a:custGeom>
          <a:noFill/>
          <a:ln w="76200" cmpd="sng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259874">
            <a:off x="2699792" y="4581128"/>
            <a:ext cx="2376264" cy="820096"/>
            <a:chOff x="2688514" y="4270877"/>
            <a:chExt cx="2392363" cy="820096"/>
          </a:xfrm>
        </p:grpSpPr>
        <p:sp>
          <p:nvSpPr>
            <p:cNvPr id="63596" name="AutoShape 1132" descr="Small confetti"/>
            <p:cNvSpPr>
              <a:spLocks noChangeArrowheads="1"/>
            </p:cNvSpPr>
            <p:nvPr/>
          </p:nvSpPr>
          <p:spPr bwMode="auto">
            <a:xfrm rot="17708530" flipV="1">
              <a:off x="3645413" y="3313978"/>
              <a:ext cx="478566" cy="2392363"/>
            </a:xfrm>
            <a:prstGeom prst="moon">
              <a:avLst>
                <a:gd name="adj" fmla="val 61190"/>
              </a:avLst>
            </a:prstGeom>
            <a:pattFill prst="smConfetti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97" name="Text Box 1133"/>
            <p:cNvSpPr txBox="1">
              <a:spLocks noChangeArrowheads="1"/>
            </p:cNvSpPr>
            <p:nvPr/>
          </p:nvSpPr>
          <p:spPr bwMode="auto">
            <a:xfrm rot="1416447">
              <a:off x="2820144" y="4586917"/>
              <a:ext cx="157272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ts val="600"/>
                </a:spcBef>
              </a:pPr>
              <a:r>
                <a:rPr lang="en-US" sz="1800" b="1" dirty="0" err="1" smtClean="0">
                  <a:latin typeface="Arial"/>
                  <a:cs typeface="Arial"/>
                </a:rPr>
                <a:t>Torrefaction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63603" name="Text Box 1139"/>
          <p:cNvSpPr txBox="1">
            <a:spLocks noChangeArrowheads="1"/>
          </p:cNvSpPr>
          <p:nvPr/>
        </p:nvSpPr>
        <p:spPr bwMode="auto">
          <a:xfrm>
            <a:off x="4139952" y="6378055"/>
            <a:ext cx="715252" cy="2913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400" b="1" dirty="0">
                <a:latin typeface="Times" charset="0"/>
                <a:cs typeface="Times New Roman" charset="0"/>
              </a:rPr>
              <a:t>  </a:t>
            </a:r>
            <a:r>
              <a:rPr lang="en-US" sz="1400" b="1" dirty="0" smtClean="0">
                <a:latin typeface="Arial"/>
                <a:cs typeface="Arial"/>
              </a:rPr>
              <a:t>TIME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63611" name="Line 1147"/>
          <p:cNvSpPr>
            <a:spLocks noChangeShapeType="1"/>
          </p:cNvSpPr>
          <p:nvPr/>
        </p:nvSpPr>
        <p:spPr bwMode="auto">
          <a:xfrm>
            <a:off x="2057013" y="5976517"/>
            <a:ext cx="0" cy="137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123728" y="1262971"/>
            <a:ext cx="4968552" cy="963737"/>
            <a:chOff x="2051720" y="1313135"/>
            <a:chExt cx="4968552" cy="963737"/>
          </a:xfrm>
        </p:grpSpPr>
        <p:sp>
          <p:nvSpPr>
            <p:cNvPr id="63612" name="Line 1148"/>
            <p:cNvSpPr>
              <a:spLocks noChangeShapeType="1"/>
            </p:cNvSpPr>
            <p:nvPr/>
          </p:nvSpPr>
          <p:spPr bwMode="auto">
            <a:xfrm flipH="1">
              <a:off x="2051720" y="1700808"/>
              <a:ext cx="1872208" cy="5760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13" name="Text Box 1149"/>
            <p:cNvSpPr txBox="1">
              <a:spLocks noChangeArrowheads="1"/>
            </p:cNvSpPr>
            <p:nvPr/>
          </p:nvSpPr>
          <p:spPr bwMode="auto">
            <a:xfrm>
              <a:off x="3923928" y="1313135"/>
              <a:ext cx="3096344" cy="74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b="1" dirty="0">
                  <a:latin typeface="Arial"/>
                  <a:cs typeface="Arial"/>
                </a:rPr>
                <a:t>Conditions for</a:t>
              </a:r>
              <a:r>
                <a:rPr lang="en-US" sz="1800" dirty="0">
                  <a:latin typeface="Arial"/>
                  <a:cs typeface="Arial"/>
                </a:rPr>
                <a:t> </a:t>
              </a:r>
              <a:r>
                <a:rPr lang="en-US" sz="1800" b="1" dirty="0">
                  <a:latin typeface="Arial"/>
                  <a:cs typeface="Arial"/>
                </a:rPr>
                <a:t>Fast </a:t>
              </a:r>
              <a:r>
                <a:rPr lang="en-US" sz="1800" b="1" dirty="0" smtClean="0">
                  <a:latin typeface="Arial"/>
                  <a:cs typeface="Arial"/>
                </a:rPr>
                <a:t>Pyrolysis &amp; </a:t>
              </a:r>
              <a:r>
                <a:rPr lang="en-US" sz="1800" b="1" dirty="0">
                  <a:latin typeface="Arial"/>
                  <a:cs typeface="Arial"/>
                </a:rPr>
                <a:t>Combustion</a:t>
              </a:r>
            </a:p>
          </p:txBody>
        </p:sp>
      </p:grpSp>
      <p:sp>
        <p:nvSpPr>
          <p:cNvPr id="63615" name="Rectangle 1151"/>
          <p:cNvSpPr>
            <a:spLocks noChangeArrowheads="1"/>
          </p:cNvSpPr>
          <p:nvPr/>
        </p:nvSpPr>
        <p:spPr bwMode="auto">
          <a:xfrm>
            <a:off x="0" y="149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63616" name="Rectangle 1152"/>
          <p:cNvSpPr>
            <a:spLocks noChangeArrowheads="1"/>
          </p:cNvSpPr>
          <p:nvPr/>
        </p:nvSpPr>
        <p:spPr bwMode="auto">
          <a:xfrm>
            <a:off x="0" y="130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AU" dirty="0">
              <a:latin typeface="Time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5872" y="2055059"/>
            <a:ext cx="2244120" cy="1079946"/>
            <a:chOff x="2123728" y="1628800"/>
            <a:chExt cx="2244120" cy="1079946"/>
          </a:xfrm>
        </p:grpSpPr>
        <p:sp>
          <p:nvSpPr>
            <p:cNvPr id="63618" name="Oval 1154" descr="Divot"/>
            <p:cNvSpPr>
              <a:spLocks noChangeArrowheads="1"/>
            </p:cNvSpPr>
            <p:nvPr/>
          </p:nvSpPr>
          <p:spPr bwMode="auto">
            <a:xfrm>
              <a:off x="2123728" y="1628800"/>
              <a:ext cx="2244119" cy="1079946"/>
            </a:xfrm>
            <a:prstGeom prst="ellipse">
              <a:avLst/>
            </a:prstGeom>
            <a:pattFill prst="divot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AU" sz="2800" dirty="0">
                <a:latin typeface="Times" charset="0"/>
              </a:endParaRPr>
            </a:p>
          </p:txBody>
        </p:sp>
        <p:sp>
          <p:nvSpPr>
            <p:cNvPr id="63617" name="Text Box 1153"/>
            <p:cNvSpPr txBox="1">
              <a:spLocks noChangeArrowheads="1"/>
            </p:cNvSpPr>
            <p:nvPr/>
          </p:nvSpPr>
          <p:spPr bwMode="auto">
            <a:xfrm>
              <a:off x="2135972" y="1700808"/>
              <a:ext cx="223187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Arial"/>
                  <a:cs typeface="Arial"/>
                </a:rPr>
                <a:t>Conditions for </a:t>
              </a: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Biochar activation with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cs typeface="Arial"/>
                </a:rPr>
                <a:t>steam and air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1840" y="2780928"/>
            <a:ext cx="5112568" cy="1368152"/>
            <a:chOff x="2843808" y="2492896"/>
            <a:chExt cx="5112568" cy="1368152"/>
          </a:xfrm>
        </p:grpSpPr>
        <p:sp>
          <p:nvSpPr>
            <p:cNvPr id="63595" name="Text Box 1131"/>
            <p:cNvSpPr txBox="1">
              <a:spLocks noChangeArrowheads="1"/>
            </p:cNvSpPr>
            <p:nvPr/>
          </p:nvSpPr>
          <p:spPr bwMode="auto">
            <a:xfrm>
              <a:off x="5364088" y="2492896"/>
              <a:ext cx="2592288" cy="63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b="1" dirty="0">
                  <a:solidFill>
                    <a:srgbClr val="000000"/>
                  </a:solidFill>
                  <a:latin typeface="Arial"/>
                  <a:cs typeface="Arial"/>
                </a:rPr>
                <a:t>Formation of </a:t>
              </a:r>
              <a:r>
                <a:rPr lang="en-US" sz="18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Biochar </a:t>
              </a:r>
              <a:r>
                <a:rPr lang="en-US" sz="1800" b="1" dirty="0">
                  <a:solidFill>
                    <a:srgbClr val="000000"/>
                  </a:solidFill>
                  <a:latin typeface="Arial"/>
                  <a:cs typeface="Arial"/>
                </a:rPr>
                <a:t>above this </a:t>
              </a:r>
              <a:r>
                <a:rPr lang="en-US" sz="18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line</a:t>
              </a:r>
              <a:endParaRPr lang="en-US" sz="1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3619" name="Line 1155"/>
            <p:cNvSpPr>
              <a:spLocks noChangeShapeType="1"/>
            </p:cNvSpPr>
            <p:nvPr/>
          </p:nvSpPr>
          <p:spPr bwMode="auto">
            <a:xfrm flipH="1">
              <a:off x="2843808" y="2924944"/>
              <a:ext cx="2448272" cy="936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" name="Oval 1154" descr="Divot"/>
          <p:cNvSpPr>
            <a:spLocks noChangeArrowheads="1"/>
          </p:cNvSpPr>
          <p:nvPr/>
        </p:nvSpPr>
        <p:spPr bwMode="auto">
          <a:xfrm rot="1054187">
            <a:off x="3462876" y="4177494"/>
            <a:ext cx="3170514" cy="774880"/>
          </a:xfrm>
          <a:prstGeom prst="ellipse">
            <a:avLst/>
          </a:prstGeom>
          <a:pattFill prst="divot">
            <a:fgClr>
              <a:srgbClr val="FF3300"/>
            </a:fgClr>
            <a:bgClr>
              <a:schemeClr val="bg1"/>
            </a:bgClr>
          </a:patt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Slow Pyrolysis</a:t>
            </a:r>
          </a:p>
          <a:p>
            <a:pPr algn="ctr"/>
            <a:endParaRPr lang="en-AU" sz="1800" dirty="0">
              <a:latin typeface="Time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4838" y="1536934"/>
            <a:ext cx="7611035" cy="5132426"/>
            <a:chOff x="592138" y="1425476"/>
            <a:chExt cx="7611035" cy="5132426"/>
          </a:xfrm>
        </p:grpSpPr>
        <p:sp>
          <p:nvSpPr>
            <p:cNvPr id="63621" name="Text Box 1157"/>
            <p:cNvSpPr txBox="1">
              <a:spLocks noChangeArrowheads="1"/>
            </p:cNvSpPr>
            <p:nvPr/>
          </p:nvSpPr>
          <p:spPr bwMode="auto">
            <a:xfrm>
              <a:off x="6115050" y="6021288"/>
              <a:ext cx="75027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Weeks</a:t>
              </a:r>
            </a:p>
          </p:txBody>
        </p:sp>
        <p:sp>
          <p:nvSpPr>
            <p:cNvPr id="63606" name="Text Box 1142"/>
            <p:cNvSpPr txBox="1">
              <a:spLocks noChangeArrowheads="1"/>
            </p:cNvSpPr>
            <p:nvPr/>
          </p:nvSpPr>
          <p:spPr bwMode="auto">
            <a:xfrm>
              <a:off x="4860032" y="6021288"/>
              <a:ext cx="648072" cy="4120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400" b="1" dirty="0">
                  <a:latin typeface="Arial"/>
                  <a:cs typeface="Arial"/>
                </a:rPr>
                <a:t>Days</a:t>
              </a:r>
            </a:p>
          </p:txBody>
        </p:sp>
        <p:sp>
          <p:nvSpPr>
            <p:cNvPr id="63551" name="Text Box 1087"/>
            <p:cNvSpPr txBox="1">
              <a:spLocks noChangeArrowheads="1"/>
            </p:cNvSpPr>
            <p:nvPr/>
          </p:nvSpPr>
          <p:spPr bwMode="auto">
            <a:xfrm>
              <a:off x="592138" y="4240213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63599" name="Line 1135"/>
            <p:cNvSpPr>
              <a:spLocks noChangeShapeType="1"/>
            </p:cNvSpPr>
            <p:nvPr/>
          </p:nvSpPr>
          <p:spPr bwMode="auto">
            <a:xfrm>
              <a:off x="5135563" y="5889972"/>
              <a:ext cx="0" cy="138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01" name="Line 1137"/>
            <p:cNvSpPr>
              <a:spLocks noChangeShapeType="1"/>
            </p:cNvSpPr>
            <p:nvPr/>
          </p:nvSpPr>
          <p:spPr bwMode="auto">
            <a:xfrm flipH="1">
              <a:off x="1599926" y="1445334"/>
              <a:ext cx="19745" cy="3909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02" name="Text Box 1138"/>
            <p:cNvSpPr txBox="1">
              <a:spLocks noChangeArrowheads="1"/>
            </p:cNvSpPr>
            <p:nvPr/>
          </p:nvSpPr>
          <p:spPr bwMode="auto">
            <a:xfrm rot="16200000">
              <a:off x="-98719" y="3366793"/>
              <a:ext cx="1878360" cy="40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400" b="1" dirty="0"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latin typeface="Arial"/>
                  <a:cs typeface="Arial"/>
                </a:rPr>
                <a:t>TEMPERATURE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3604" name="Text Box 1140"/>
            <p:cNvSpPr txBox="1">
              <a:spLocks noChangeArrowheads="1"/>
            </p:cNvSpPr>
            <p:nvPr/>
          </p:nvSpPr>
          <p:spPr bwMode="auto">
            <a:xfrm>
              <a:off x="1684574" y="6021288"/>
              <a:ext cx="1134245" cy="5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400" b="1" dirty="0">
                  <a:latin typeface="Arial"/>
                  <a:cs typeface="Arial"/>
                </a:rPr>
                <a:t>Seconds</a:t>
              </a:r>
            </a:p>
          </p:txBody>
        </p:sp>
        <p:sp>
          <p:nvSpPr>
            <p:cNvPr id="63605" name="Text Box 1141"/>
            <p:cNvSpPr txBox="1">
              <a:spLocks noChangeArrowheads="1"/>
            </p:cNvSpPr>
            <p:nvPr/>
          </p:nvSpPr>
          <p:spPr bwMode="auto">
            <a:xfrm>
              <a:off x="3407103" y="6021288"/>
              <a:ext cx="1087690" cy="30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Hours</a:t>
              </a:r>
            </a:p>
          </p:txBody>
        </p:sp>
        <p:sp>
          <p:nvSpPr>
            <p:cNvPr id="63607" name="Text Box 1143"/>
            <p:cNvSpPr txBox="1">
              <a:spLocks noChangeArrowheads="1"/>
            </p:cNvSpPr>
            <p:nvPr/>
          </p:nvSpPr>
          <p:spPr bwMode="auto">
            <a:xfrm>
              <a:off x="1065425" y="2348880"/>
              <a:ext cx="770271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400" dirty="0">
                  <a:latin typeface="Times" charset="0"/>
                  <a:cs typeface="Times New Roman" charset="0"/>
                </a:rPr>
                <a:t>8</a:t>
              </a:r>
              <a:r>
                <a:rPr lang="en-US" sz="1400" dirty="0" smtClean="0">
                  <a:latin typeface="Times" charset="0"/>
                  <a:cs typeface="Times New Roman" charset="0"/>
                </a:rPr>
                <a:t>00C</a:t>
              </a:r>
              <a:endParaRPr lang="en-US" sz="1400" dirty="0">
                <a:latin typeface="Times" charset="0"/>
              </a:endParaRPr>
            </a:p>
          </p:txBody>
        </p:sp>
        <p:sp>
          <p:nvSpPr>
            <p:cNvPr id="63608" name="Text Box 1144"/>
            <p:cNvSpPr txBox="1">
              <a:spLocks noChangeArrowheads="1"/>
            </p:cNvSpPr>
            <p:nvPr/>
          </p:nvSpPr>
          <p:spPr bwMode="auto">
            <a:xfrm>
              <a:off x="971600" y="5244274"/>
              <a:ext cx="755458" cy="344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600" dirty="0">
                  <a:latin typeface="Times" charset="0"/>
                  <a:cs typeface="Times New Roman" charset="0"/>
                </a:rPr>
                <a:t>100C</a:t>
              </a:r>
              <a:endParaRPr lang="en-US" sz="1600" dirty="0">
                <a:latin typeface="Times" charset="0"/>
              </a:endParaRPr>
            </a:p>
          </p:txBody>
        </p:sp>
        <p:sp>
          <p:nvSpPr>
            <p:cNvPr id="63609" name="Line 1145"/>
            <p:cNvSpPr>
              <a:spLocks noChangeShapeType="1"/>
            </p:cNvSpPr>
            <p:nvPr/>
          </p:nvSpPr>
          <p:spPr bwMode="auto">
            <a:xfrm>
              <a:off x="1619672" y="6021288"/>
              <a:ext cx="6141007" cy="287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10" name="Line 1146"/>
            <p:cNvSpPr>
              <a:spLocks noChangeShapeType="1"/>
            </p:cNvSpPr>
            <p:nvPr/>
          </p:nvSpPr>
          <p:spPr bwMode="auto">
            <a:xfrm>
              <a:off x="3732987" y="5877272"/>
              <a:ext cx="0" cy="137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22" name="Line 1158"/>
            <p:cNvSpPr>
              <a:spLocks noChangeShapeType="1"/>
            </p:cNvSpPr>
            <p:nvPr/>
          </p:nvSpPr>
          <p:spPr bwMode="auto">
            <a:xfrm>
              <a:off x="6443663" y="5895875"/>
              <a:ext cx="0" cy="138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26" name="Line 1162"/>
            <p:cNvSpPr>
              <a:spLocks noChangeShapeType="1"/>
            </p:cNvSpPr>
            <p:nvPr/>
          </p:nvSpPr>
          <p:spPr bwMode="auto">
            <a:xfrm>
              <a:off x="1600200" y="5334000"/>
              <a:ext cx="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3" name="Line 1158"/>
            <p:cNvSpPr>
              <a:spLocks noChangeShapeType="1"/>
            </p:cNvSpPr>
            <p:nvPr/>
          </p:nvSpPr>
          <p:spPr bwMode="auto">
            <a:xfrm flipH="1" flipV="1">
              <a:off x="7740351" y="5902673"/>
              <a:ext cx="0" cy="144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80312" y="6001543"/>
              <a:ext cx="822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Months</a:t>
              </a:r>
              <a:endParaRPr lang="en-US" sz="1400" b="1" dirty="0"/>
            </a:p>
          </p:txBody>
        </p:sp>
        <p:sp>
          <p:nvSpPr>
            <p:cNvPr id="42" name="Line 1145"/>
            <p:cNvSpPr>
              <a:spLocks noChangeShapeType="1"/>
            </p:cNvSpPr>
            <p:nvPr/>
          </p:nvSpPr>
          <p:spPr bwMode="auto">
            <a:xfrm>
              <a:off x="1609088" y="4293096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Line 1145"/>
            <p:cNvSpPr>
              <a:spLocks noChangeShapeType="1"/>
            </p:cNvSpPr>
            <p:nvPr/>
          </p:nvSpPr>
          <p:spPr bwMode="auto">
            <a:xfrm>
              <a:off x="1606972" y="4869160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Line 1145"/>
            <p:cNvSpPr>
              <a:spLocks noChangeShapeType="1"/>
            </p:cNvSpPr>
            <p:nvPr/>
          </p:nvSpPr>
          <p:spPr bwMode="auto">
            <a:xfrm>
              <a:off x="1596388" y="5445224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Line 1145"/>
            <p:cNvSpPr>
              <a:spLocks noChangeShapeType="1"/>
            </p:cNvSpPr>
            <p:nvPr/>
          </p:nvSpPr>
          <p:spPr bwMode="auto">
            <a:xfrm>
              <a:off x="1619672" y="2564904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1145"/>
            <p:cNvSpPr>
              <a:spLocks noChangeShapeType="1"/>
            </p:cNvSpPr>
            <p:nvPr/>
          </p:nvSpPr>
          <p:spPr bwMode="auto">
            <a:xfrm>
              <a:off x="1617556" y="3140968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1145"/>
            <p:cNvSpPr>
              <a:spLocks noChangeShapeType="1"/>
            </p:cNvSpPr>
            <p:nvPr/>
          </p:nvSpPr>
          <p:spPr bwMode="auto">
            <a:xfrm>
              <a:off x="1606972" y="3717032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Line 1145"/>
            <p:cNvSpPr>
              <a:spLocks noChangeShapeType="1"/>
            </p:cNvSpPr>
            <p:nvPr/>
          </p:nvSpPr>
          <p:spPr bwMode="auto">
            <a:xfrm>
              <a:off x="1609048" y="1425476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Line 1145"/>
            <p:cNvSpPr>
              <a:spLocks noChangeShapeType="1"/>
            </p:cNvSpPr>
            <p:nvPr/>
          </p:nvSpPr>
          <p:spPr bwMode="auto">
            <a:xfrm>
              <a:off x="1585764" y="1988840"/>
              <a:ext cx="180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0" name="Oval 1154" descr="Divot"/>
          <p:cNvSpPr>
            <a:spLocks noChangeArrowheads="1"/>
          </p:cNvSpPr>
          <p:nvPr/>
        </p:nvSpPr>
        <p:spPr bwMode="auto">
          <a:xfrm rot="1676078">
            <a:off x="2526492" y="3229387"/>
            <a:ext cx="1433814" cy="539022"/>
          </a:xfrm>
          <a:prstGeom prst="ellipse">
            <a:avLst/>
          </a:prstGeom>
          <a:pattFill prst="divot">
            <a:fgClr>
              <a:srgbClr val="FF3300"/>
            </a:fgClr>
            <a:bgClr>
              <a:schemeClr val="bg1"/>
            </a:bgClr>
          </a:patt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Gasification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AU" sz="18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374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064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THREE METHODS OF HEATING BIOMASS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95536" y="1700808"/>
            <a:ext cx="8358405" cy="4176464"/>
            <a:chOff x="179512" y="1052736"/>
            <a:chExt cx="4507582" cy="2252314"/>
          </a:xfrm>
        </p:grpSpPr>
        <p:pic>
          <p:nvPicPr>
            <p:cNvPr id="2" name="Picture 1" descr="Screen shot 2012-03-04 at 10.00.2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1"/>
            <a:stretch/>
          </p:blipFill>
          <p:spPr>
            <a:xfrm>
              <a:off x="179512" y="1052736"/>
              <a:ext cx="4507582" cy="21072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3528" y="2741971"/>
              <a:ext cx="2736304" cy="5630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1. Direct Heating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55976" y="2636912"/>
            <a:ext cx="24482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VOLATILE 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</a:rPr>
              <a:t>LIQUIDS</a:t>
            </a:r>
            <a:endParaRPr lang="en-US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3140968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</a:rPr>
              <a:t>Biochar</a:t>
            </a:r>
            <a:endParaRPr lang="en-US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475656" y="1207841"/>
            <a:ext cx="6922254" cy="5101479"/>
            <a:chOff x="179512" y="3861048"/>
            <a:chExt cx="4508686" cy="2968860"/>
          </a:xfrm>
        </p:grpSpPr>
        <p:pic>
          <p:nvPicPr>
            <p:cNvPr id="5" name="Picture 4" descr="Screen shot 2012-03-04 at 10.00.3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861048"/>
              <a:ext cx="4508686" cy="23488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0182" y="6433361"/>
              <a:ext cx="2578787" cy="39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 Indirect Heating</a:t>
              </a:r>
              <a:endParaRPr lang="en-US" dirty="0"/>
            </a:p>
          </p:txBody>
        </p:sp>
      </p:grpSp>
      <p:sp>
        <p:nvSpPr>
          <p:cNvPr id="13" name="Bent Arrow 12"/>
          <p:cNvSpPr/>
          <p:nvPr/>
        </p:nvSpPr>
        <p:spPr>
          <a:xfrm rot="10800000">
            <a:off x="6456908" y="3475608"/>
            <a:ext cx="1080120" cy="2376263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THREE METHODS OF </a:t>
            </a:r>
            <a:r>
              <a:rPr lang="en-US" sz="3200" b="1" dirty="0">
                <a:solidFill>
                  <a:srgbClr val="800000"/>
                </a:solidFill>
              </a:rPr>
              <a:t>HEATING BIOMASS</a:t>
            </a:r>
          </a:p>
          <a:p>
            <a:pPr algn="ctr"/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2132856"/>
            <a:ext cx="24482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VOLATILE 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</a:rPr>
              <a:t>LIQUIDS</a:t>
            </a:r>
            <a:endParaRPr lang="en-US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2636912"/>
            <a:ext cx="17281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</a:rPr>
              <a:t>Biochar</a:t>
            </a:r>
            <a:endParaRPr lang="en-US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87624" y="836712"/>
            <a:ext cx="7046706" cy="5214193"/>
            <a:chOff x="4677157" y="1772816"/>
            <a:chExt cx="4598434" cy="3774033"/>
          </a:xfrm>
        </p:grpSpPr>
        <p:pic>
          <p:nvPicPr>
            <p:cNvPr id="4" name="Picture 3" descr="Screen shot 2012-03-04 at 10.00.5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165" y="1772816"/>
              <a:ext cx="4420144" cy="31935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77157" y="5085184"/>
              <a:ext cx="4598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3. Heating with Recirculated gas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THREE METHODS OF </a:t>
            </a:r>
            <a:r>
              <a:rPr lang="en-US" sz="3200" b="1" dirty="0">
                <a:solidFill>
                  <a:srgbClr val="800000"/>
                </a:solidFill>
              </a:rPr>
              <a:t>HEATING BIOMASS</a:t>
            </a:r>
          </a:p>
          <a:p>
            <a:pPr algn="ctr"/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2996952"/>
            <a:ext cx="2016224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VOLATILE LIQUIDS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19405</TotalTime>
  <Words>1314</Words>
  <Application>Microsoft Macintosh PowerPoint</Application>
  <PresentationFormat>On-screen Show (4:3)</PresentationFormat>
  <Paragraphs>175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Helvetica</vt:lpstr>
      <vt:lpstr>ＭＳ Ｐゴシック</vt:lpstr>
      <vt:lpstr>Times</vt:lpstr>
      <vt:lpstr>Times New Roman</vt:lpstr>
      <vt:lpstr>Arial</vt:lpstr>
      <vt:lpstr>Office Theme</vt:lpstr>
      <vt:lpstr>Basic Principles of Pyrolysis Kiln Design</vt:lpstr>
      <vt:lpstr>PowerPoint Presentation</vt:lpstr>
      <vt:lpstr>PowerPoint Presentation</vt:lpstr>
      <vt:lpstr>Temperature Yield Profile for Biomass Pyrolysis; Different Biomass Have Different Curves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Simple Rules for Biochar Production</vt:lpstr>
      <vt:lpstr>Some Simple Rules for Biochar Production</vt:lpstr>
      <vt:lpstr>Some Simple Rules for Biochar Production</vt:lpstr>
      <vt:lpstr>TERMINOLOGY: PROCESS</vt:lpstr>
    </vt:vector>
  </TitlesOfParts>
  <Manager/>
  <Company>New York University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Thayer Tomlinson</dc:creator>
  <cp:keywords/>
  <dc:description/>
  <cp:lastModifiedBy>stephen Joseph</cp:lastModifiedBy>
  <cp:revision>454</cp:revision>
  <dcterms:created xsi:type="dcterms:W3CDTF">2013-04-28T11:34:47Z</dcterms:created>
  <dcterms:modified xsi:type="dcterms:W3CDTF">2016-05-26T05:11:55Z</dcterms:modified>
  <cp:category/>
</cp:coreProperties>
</file>