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4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63" r:id="rId2"/>
    <p:sldId id="338" r:id="rId3"/>
    <p:sldId id="315" r:id="rId4"/>
    <p:sldId id="316" r:id="rId5"/>
    <p:sldId id="325" r:id="rId6"/>
    <p:sldId id="265" r:id="rId7"/>
    <p:sldId id="290" r:id="rId8"/>
    <p:sldId id="292" r:id="rId9"/>
    <p:sldId id="323" r:id="rId10"/>
    <p:sldId id="291" r:id="rId11"/>
    <p:sldId id="310" r:id="rId12"/>
    <p:sldId id="264" r:id="rId13"/>
    <p:sldId id="339" r:id="rId14"/>
    <p:sldId id="317" r:id="rId15"/>
    <p:sldId id="309" r:id="rId16"/>
    <p:sldId id="308" r:id="rId17"/>
    <p:sldId id="324" r:id="rId18"/>
    <p:sldId id="307" r:id="rId19"/>
    <p:sldId id="294" r:id="rId20"/>
    <p:sldId id="295" r:id="rId21"/>
    <p:sldId id="296" r:id="rId22"/>
    <p:sldId id="340" r:id="rId23"/>
    <p:sldId id="341" r:id="rId24"/>
    <p:sldId id="342" r:id="rId25"/>
    <p:sldId id="343" r:id="rId26"/>
    <p:sldId id="293" r:id="rId27"/>
    <p:sldId id="297" r:id="rId28"/>
    <p:sldId id="304" r:id="rId29"/>
    <p:sldId id="298" r:id="rId30"/>
    <p:sldId id="299" r:id="rId31"/>
    <p:sldId id="287" r:id="rId32"/>
    <p:sldId id="311" r:id="rId33"/>
    <p:sldId id="266" r:id="rId34"/>
    <p:sldId id="261" r:id="rId35"/>
    <p:sldId id="305" r:id="rId36"/>
    <p:sldId id="320" r:id="rId37"/>
    <p:sldId id="271" r:id="rId38"/>
    <p:sldId id="272" r:id="rId39"/>
    <p:sldId id="321" r:id="rId40"/>
    <p:sldId id="313" r:id="rId41"/>
    <p:sldId id="344" r:id="rId42"/>
    <p:sldId id="345" r:id="rId43"/>
    <p:sldId id="346" r:id="rId44"/>
    <p:sldId id="328" r:id="rId45"/>
    <p:sldId id="329" r:id="rId46"/>
    <p:sldId id="347" r:id="rId47"/>
    <p:sldId id="348" r:id="rId48"/>
    <p:sldId id="330" r:id="rId49"/>
    <p:sldId id="331" r:id="rId50"/>
    <p:sldId id="332" r:id="rId51"/>
    <p:sldId id="333" r:id="rId52"/>
    <p:sldId id="334" r:id="rId53"/>
    <p:sldId id="335" r:id="rId54"/>
    <p:sldId id="336" r:id="rId55"/>
    <p:sldId id="337" r:id="rId56"/>
    <p:sldId id="281" r:id="rId57"/>
    <p:sldId id="285" r:id="rId58"/>
    <p:sldId id="28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1321" autoAdjust="0"/>
  </p:normalViewPr>
  <p:slideViewPr>
    <p:cSldViewPr snapToGrid="0" snapToObjects="1">
      <p:cViewPr>
        <p:scale>
          <a:sx n="100" d="100"/>
          <a:sy n="100" d="100"/>
        </p:scale>
        <p:origin x="53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bai%20bao%20quoc%20te\Data%20for%20site%202_8%20treatments.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ghien%20cuu%20khoa%20hoc\BC%20in%20Thai%20Nguyen\3%20YEARS\NANG%20SUAT%20LUA%20THI%20NGHIEM%202013-2015\Xuan%202015\Rice%20yield%20spring%202015.xls"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tudent-Admin:Desktop:Folders:Nanjing:Hong%20kong%20data.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34092;&#33756;&#28845;&#22522;&#32933;.xlsx"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esktop\&#34092;&#33756;&#28845;&#22522;&#32933;.xlsx" TargetMode="External"/><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tor\Desktop\&#34092;&#33756;&#28845;&#22522;&#32933;.xlsx" TargetMode="External"/><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istrator\Desktop\&#34092;&#33756;&#28845;&#22522;&#32933;.xlsx" TargetMode="External"/><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tudent-Admin:Desktop:Folders:Paul%20Taylor%20Publication:Manual:BIOCHAR%20POTATO%20TRIAL,%20BALLARAT%202014%205May.xls" TargetMode="External"/><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black">
                    <a:lumMod val="65000"/>
                    <a:lumOff val="35000"/>
                  </a:prstClr>
                </a:solidFill>
                <a:latin typeface="+mn-lt"/>
                <a:ea typeface="+mn-ea"/>
                <a:cs typeface="+mn-cs"/>
              </a:defRPr>
            </a:pPr>
            <a:r>
              <a:rPr lang="en-US" dirty="0"/>
              <a:t>Rice yield after 4 </a:t>
            </a:r>
            <a:r>
              <a:rPr lang="en-US" dirty="0" smtClean="0"/>
              <a:t>seasons</a:t>
            </a: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black">
                    <a:lumMod val="65000"/>
                    <a:lumOff val="35000"/>
                  </a:prstClr>
                </a:solidFill>
                <a:latin typeface="+mn-lt"/>
                <a:ea typeface="+mn-ea"/>
                <a:cs typeface="+mn-cs"/>
              </a:defRPr>
            </a:pPr>
            <a:r>
              <a:rPr lang="en-US" sz="1200" dirty="0" smtClean="0">
                <a:effectLst/>
              </a:rPr>
              <a:t>Values followed by different letters are significantly different at p&lt;0.05 level)</a:t>
            </a:r>
          </a:p>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black">
                    <a:lumMod val="65000"/>
                    <a:lumOff val="35000"/>
                  </a:prstClr>
                </a:solidFill>
                <a:latin typeface="+mn-lt"/>
                <a:ea typeface="+mn-ea"/>
                <a:cs typeface="+mn-cs"/>
              </a:defRPr>
            </a:pPr>
            <a:endParaRPr lang="en-US" dirty="0"/>
          </a:p>
        </c:rich>
      </c:tx>
      <c:layout/>
      <c:overlay val="0"/>
      <c:spPr>
        <a:noFill/>
        <a:ln>
          <a:noFill/>
        </a:ln>
        <a:effectLst/>
      </c:spPr>
    </c:title>
    <c:autoTitleDeleted val="0"/>
    <c:plotArea>
      <c:layout>
        <c:manualLayout>
          <c:layoutTarget val="inner"/>
          <c:xMode val="edge"/>
          <c:yMode val="edge"/>
          <c:x val="0.0596626178962616"/>
          <c:y val="0.0960207718380585"/>
          <c:w val="0.923467673133388"/>
          <c:h val="0.747803079585535"/>
        </c:manualLayout>
      </c:layout>
      <c:barChart>
        <c:barDir val="col"/>
        <c:grouping val="clustered"/>
        <c:varyColors val="0"/>
        <c:ser>
          <c:idx val="0"/>
          <c:order val="0"/>
          <c:tx>
            <c:strRef>
              <c:f>Yield!$C$3</c:f>
              <c:strCache>
                <c:ptCount val="1"/>
                <c:pt idx="0">
                  <c:v>control</c:v>
                </c:pt>
              </c:strCache>
            </c:strRef>
          </c:tx>
          <c:spPr>
            <a:solidFill>
              <a:schemeClr val="bg1">
                <a:lumMod val="85000"/>
              </a:schemeClr>
            </a:solidFill>
            <a:ln>
              <a:noFill/>
            </a:ln>
            <a:effectLst>
              <a:outerShdw blurRad="50800" dist="50800" dir="5400000" algn="ctr" rotWithShape="0">
                <a:srgbClr val="C00000"/>
              </a:outerShdw>
            </a:effectLst>
          </c:spPr>
          <c:invertIfNegative val="0"/>
          <c:cat>
            <c:strRef>
              <c:f>Yield!$D$2:$G$2</c:f>
              <c:strCache>
                <c:ptCount val="4"/>
                <c:pt idx="0">
                  <c:v>Spring 2013</c:v>
                </c:pt>
                <c:pt idx="1">
                  <c:v>Summer 2013</c:v>
                </c:pt>
                <c:pt idx="2">
                  <c:v>Spring 2014</c:v>
                </c:pt>
                <c:pt idx="3">
                  <c:v>summer 2014</c:v>
                </c:pt>
              </c:strCache>
            </c:strRef>
          </c:cat>
          <c:val>
            <c:numRef>
              <c:f>Yield!$D$3:$G$3</c:f>
              <c:numCache>
                <c:formatCode>#,##0.00</c:formatCode>
                <c:ptCount val="4"/>
                <c:pt idx="0">
                  <c:v>4.98379297914247</c:v>
                </c:pt>
                <c:pt idx="1">
                  <c:v>2.369260759650115</c:v>
                </c:pt>
                <c:pt idx="2">
                  <c:v>2.84</c:v>
                </c:pt>
                <c:pt idx="3">
                  <c:v>2.292238757444291</c:v>
                </c:pt>
              </c:numCache>
            </c:numRef>
          </c:val>
        </c:ser>
        <c:ser>
          <c:idx val="1"/>
          <c:order val="1"/>
          <c:tx>
            <c:strRef>
              <c:f>Yield!$C$4</c:f>
              <c:strCache>
                <c:ptCount val="1"/>
                <c:pt idx="0">
                  <c:v>50%NPK</c:v>
                </c:pt>
              </c:strCache>
            </c:strRef>
          </c:tx>
          <c:spPr>
            <a:solidFill>
              <a:srgbClr val="00B0F0"/>
            </a:solidFill>
            <a:ln>
              <a:noFill/>
            </a:ln>
            <a:effectLst/>
          </c:spPr>
          <c:invertIfNegative val="0"/>
          <c:cat>
            <c:strRef>
              <c:f>Yield!$D$2:$G$2</c:f>
              <c:strCache>
                <c:ptCount val="4"/>
                <c:pt idx="0">
                  <c:v>Spring 2013</c:v>
                </c:pt>
                <c:pt idx="1">
                  <c:v>Summer 2013</c:v>
                </c:pt>
                <c:pt idx="2">
                  <c:v>Spring 2014</c:v>
                </c:pt>
                <c:pt idx="3">
                  <c:v>summer 2014</c:v>
                </c:pt>
              </c:strCache>
            </c:strRef>
          </c:cat>
          <c:val>
            <c:numRef>
              <c:f>Yield!$D$4:$G$4</c:f>
              <c:numCache>
                <c:formatCode>#,##0.00</c:formatCode>
                <c:ptCount val="4"/>
                <c:pt idx="0">
                  <c:v>6.916776907537741</c:v>
                </c:pt>
                <c:pt idx="1">
                  <c:v>2.572990756446196</c:v>
                </c:pt>
                <c:pt idx="2">
                  <c:v>3.503856331958</c:v>
                </c:pt>
                <c:pt idx="3">
                  <c:v>3.424921775348234</c:v>
                </c:pt>
              </c:numCache>
            </c:numRef>
          </c:val>
        </c:ser>
        <c:ser>
          <c:idx val="2"/>
          <c:order val="2"/>
          <c:tx>
            <c:strRef>
              <c:f>Yield!$C$5</c:f>
              <c:strCache>
                <c:ptCount val="1"/>
                <c:pt idx="0">
                  <c:v>100%NPK</c:v>
                </c:pt>
              </c:strCache>
            </c:strRef>
          </c:tx>
          <c:spPr>
            <a:solidFill>
              <a:schemeClr val="accent3">
                <a:lumMod val="75000"/>
              </a:schemeClr>
            </a:solidFill>
            <a:ln>
              <a:noFill/>
            </a:ln>
            <a:effectLst/>
          </c:spPr>
          <c:invertIfNegative val="0"/>
          <c:cat>
            <c:strRef>
              <c:f>Yield!$D$2:$G$2</c:f>
              <c:strCache>
                <c:ptCount val="4"/>
                <c:pt idx="0">
                  <c:v>Spring 2013</c:v>
                </c:pt>
                <c:pt idx="1">
                  <c:v>Summer 2013</c:v>
                </c:pt>
                <c:pt idx="2">
                  <c:v>Spring 2014</c:v>
                </c:pt>
                <c:pt idx="3">
                  <c:v>summer 2014</c:v>
                </c:pt>
              </c:strCache>
            </c:strRef>
          </c:cat>
          <c:val>
            <c:numRef>
              <c:f>Yield!$D$5:$G$5</c:f>
              <c:numCache>
                <c:formatCode>#,##0.00</c:formatCode>
                <c:ptCount val="4"/>
                <c:pt idx="0">
                  <c:v>6.42078299109977</c:v>
                </c:pt>
                <c:pt idx="1">
                  <c:v>2.716090736483211</c:v>
                </c:pt>
                <c:pt idx="2">
                  <c:v>2.930210751335981</c:v>
                </c:pt>
                <c:pt idx="3">
                  <c:v>4.19925951030957</c:v>
                </c:pt>
              </c:numCache>
            </c:numRef>
          </c:val>
        </c:ser>
        <c:ser>
          <c:idx val="3"/>
          <c:order val="3"/>
          <c:tx>
            <c:strRef>
              <c:f>Yield!$C$6</c:f>
              <c:strCache>
                <c:ptCount val="1"/>
                <c:pt idx="0">
                  <c:v>BC+50%NPK</c:v>
                </c:pt>
              </c:strCache>
            </c:strRef>
          </c:tx>
          <c:spPr>
            <a:solidFill>
              <a:schemeClr val="accent4">
                <a:lumMod val="75000"/>
              </a:schemeClr>
            </a:solidFill>
            <a:ln>
              <a:noFill/>
            </a:ln>
            <a:effectLst/>
          </c:spPr>
          <c:invertIfNegative val="0"/>
          <c:cat>
            <c:strRef>
              <c:f>Yield!$D$2:$G$2</c:f>
              <c:strCache>
                <c:ptCount val="4"/>
                <c:pt idx="0">
                  <c:v>Spring 2013</c:v>
                </c:pt>
                <c:pt idx="1">
                  <c:v>Summer 2013</c:v>
                </c:pt>
                <c:pt idx="2">
                  <c:v>Spring 2014</c:v>
                </c:pt>
                <c:pt idx="3">
                  <c:v>summer 2014</c:v>
                </c:pt>
              </c:strCache>
            </c:strRef>
          </c:cat>
          <c:val>
            <c:numRef>
              <c:f>Yield!$D$6:$G$6</c:f>
              <c:numCache>
                <c:formatCode>#,##0.00</c:formatCode>
                <c:ptCount val="4"/>
                <c:pt idx="0">
                  <c:v>6.583564656091237</c:v>
                </c:pt>
                <c:pt idx="1">
                  <c:v>2.911441796065738</c:v>
                </c:pt>
                <c:pt idx="2">
                  <c:v>3.621983939413527</c:v>
                </c:pt>
                <c:pt idx="3">
                  <c:v>3.095337242455817</c:v>
                </c:pt>
              </c:numCache>
            </c:numRef>
          </c:val>
        </c:ser>
        <c:ser>
          <c:idx val="4"/>
          <c:order val="4"/>
          <c:tx>
            <c:strRef>
              <c:f>Yield!$C$7</c:f>
              <c:strCache>
                <c:ptCount val="1"/>
                <c:pt idx="0">
                  <c:v>BC+100%NPK</c:v>
                </c:pt>
              </c:strCache>
            </c:strRef>
          </c:tx>
          <c:spPr>
            <a:solidFill>
              <a:schemeClr val="tx1"/>
            </a:solidFill>
            <a:ln>
              <a:noFill/>
            </a:ln>
            <a:effectLst/>
          </c:spPr>
          <c:invertIfNegative val="0"/>
          <c:cat>
            <c:strRef>
              <c:f>Yield!$D$2:$G$2</c:f>
              <c:strCache>
                <c:ptCount val="4"/>
                <c:pt idx="0">
                  <c:v>Spring 2013</c:v>
                </c:pt>
                <c:pt idx="1">
                  <c:v>Summer 2013</c:v>
                </c:pt>
                <c:pt idx="2">
                  <c:v>Spring 2014</c:v>
                </c:pt>
                <c:pt idx="3">
                  <c:v>summer 2014</c:v>
                </c:pt>
              </c:strCache>
            </c:strRef>
          </c:cat>
          <c:val>
            <c:numRef>
              <c:f>Yield!$D$7:$G$7</c:f>
              <c:numCache>
                <c:formatCode>#,##0.00</c:formatCode>
                <c:ptCount val="4"/>
                <c:pt idx="0">
                  <c:v>6.652218941773437</c:v>
                </c:pt>
                <c:pt idx="1">
                  <c:v>3.781503781137184</c:v>
                </c:pt>
                <c:pt idx="2">
                  <c:v>3.297052856103228</c:v>
                </c:pt>
                <c:pt idx="3">
                  <c:v>3.908530572265021</c:v>
                </c:pt>
              </c:numCache>
            </c:numRef>
          </c:val>
        </c:ser>
        <c:ser>
          <c:idx val="5"/>
          <c:order val="5"/>
          <c:tx>
            <c:strRef>
              <c:f>Yield!$C$8</c:f>
              <c:strCache>
                <c:ptCount val="1"/>
                <c:pt idx="0">
                  <c:v>CP+50%NPK</c:v>
                </c:pt>
              </c:strCache>
            </c:strRef>
          </c:tx>
          <c:spPr>
            <a:solidFill>
              <a:srgbClr val="FFFF00"/>
            </a:solidFill>
            <a:ln>
              <a:noFill/>
            </a:ln>
            <a:effectLst/>
          </c:spPr>
          <c:invertIfNegative val="0"/>
          <c:cat>
            <c:strRef>
              <c:f>Yield!$D$2:$G$2</c:f>
              <c:strCache>
                <c:ptCount val="4"/>
                <c:pt idx="0">
                  <c:v>Spring 2013</c:v>
                </c:pt>
                <c:pt idx="1">
                  <c:v>Summer 2013</c:v>
                </c:pt>
                <c:pt idx="2">
                  <c:v>Spring 2014</c:v>
                </c:pt>
                <c:pt idx="3">
                  <c:v>summer 2014</c:v>
                </c:pt>
              </c:strCache>
            </c:strRef>
          </c:cat>
          <c:val>
            <c:numRef>
              <c:f>Yield!$D$8:$G$8</c:f>
              <c:numCache>
                <c:formatCode>#,##0.00</c:formatCode>
                <c:ptCount val="4"/>
                <c:pt idx="0">
                  <c:v>6.4175718854512</c:v>
                </c:pt>
                <c:pt idx="1">
                  <c:v>3.222334175964441</c:v>
                </c:pt>
                <c:pt idx="2">
                  <c:v>3.800226210839093</c:v>
                </c:pt>
                <c:pt idx="3">
                  <c:v>3.678162698983361</c:v>
                </c:pt>
              </c:numCache>
            </c:numRef>
          </c:val>
        </c:ser>
        <c:ser>
          <c:idx val="6"/>
          <c:order val="6"/>
          <c:tx>
            <c:strRef>
              <c:f>Yield!$C$9</c:f>
              <c:strCache>
                <c:ptCount val="1"/>
                <c:pt idx="0">
                  <c:v>CPBC+50%NPK</c:v>
                </c:pt>
              </c:strCache>
            </c:strRef>
          </c:tx>
          <c:spPr>
            <a:solidFill>
              <a:srgbClr val="FF0000"/>
            </a:solidFill>
            <a:ln>
              <a:noFill/>
            </a:ln>
            <a:effectLst/>
          </c:spPr>
          <c:invertIfNegative val="0"/>
          <c:cat>
            <c:strRef>
              <c:f>Yield!$D$2:$G$2</c:f>
              <c:strCache>
                <c:ptCount val="4"/>
                <c:pt idx="0">
                  <c:v>Spring 2013</c:v>
                </c:pt>
                <c:pt idx="1">
                  <c:v>Summer 2013</c:v>
                </c:pt>
                <c:pt idx="2">
                  <c:v>Spring 2014</c:v>
                </c:pt>
                <c:pt idx="3">
                  <c:v>summer 2014</c:v>
                </c:pt>
              </c:strCache>
            </c:strRef>
          </c:cat>
          <c:val>
            <c:numRef>
              <c:f>Yield!$D$9:$G$9</c:f>
              <c:numCache>
                <c:formatCode>#,##0.00</c:formatCode>
                <c:ptCount val="4"/>
                <c:pt idx="0">
                  <c:v>6.34246292394027</c:v>
                </c:pt>
                <c:pt idx="1">
                  <c:v>2.80702008459316</c:v>
                </c:pt>
                <c:pt idx="2">
                  <c:v>3.437375824984134</c:v>
                </c:pt>
                <c:pt idx="3">
                  <c:v>4.276420458400466</c:v>
                </c:pt>
              </c:numCache>
            </c:numRef>
          </c:val>
        </c:ser>
        <c:ser>
          <c:idx val="7"/>
          <c:order val="7"/>
          <c:tx>
            <c:strRef>
              <c:f>Yield!$C$10</c:f>
              <c:strCache>
                <c:ptCount val="1"/>
                <c:pt idx="0">
                  <c:v>CPBC+100%NPK</c:v>
                </c:pt>
              </c:strCache>
            </c:strRef>
          </c:tx>
          <c:spPr>
            <a:solidFill>
              <a:schemeClr val="bg2">
                <a:lumMod val="25000"/>
              </a:schemeClr>
            </a:solidFill>
            <a:ln>
              <a:noFill/>
            </a:ln>
            <a:effectLst/>
          </c:spPr>
          <c:invertIfNegative val="0"/>
          <c:cat>
            <c:strRef>
              <c:f>Yield!$D$2:$G$2</c:f>
              <c:strCache>
                <c:ptCount val="4"/>
                <c:pt idx="0">
                  <c:v>Spring 2013</c:v>
                </c:pt>
                <c:pt idx="1">
                  <c:v>Summer 2013</c:v>
                </c:pt>
                <c:pt idx="2">
                  <c:v>Spring 2014</c:v>
                </c:pt>
                <c:pt idx="3">
                  <c:v>summer 2014</c:v>
                </c:pt>
              </c:strCache>
            </c:strRef>
          </c:cat>
          <c:val>
            <c:numRef>
              <c:f>Yield!$D$10:$G$10</c:f>
              <c:numCache>
                <c:formatCode>#,##0.00</c:formatCode>
                <c:ptCount val="4"/>
                <c:pt idx="0">
                  <c:v>6.46286043584065</c:v>
                </c:pt>
                <c:pt idx="1">
                  <c:v>3.851198406480447</c:v>
                </c:pt>
                <c:pt idx="2">
                  <c:v>3.455698761136685</c:v>
                </c:pt>
                <c:pt idx="3">
                  <c:v>4.90359641983919</c:v>
                </c:pt>
              </c:numCache>
            </c:numRef>
          </c:val>
        </c:ser>
        <c:dLbls>
          <c:showLegendKey val="0"/>
          <c:showVal val="0"/>
          <c:showCatName val="0"/>
          <c:showSerName val="0"/>
          <c:showPercent val="0"/>
          <c:showBubbleSize val="0"/>
        </c:dLbls>
        <c:gapWidth val="219"/>
        <c:overlap val="-27"/>
        <c:axId val="2105833232"/>
        <c:axId val="-2090546128"/>
      </c:barChart>
      <c:catAx>
        <c:axId val="210583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546128"/>
        <c:crosses val="autoZero"/>
        <c:auto val="1"/>
        <c:lblAlgn val="ctr"/>
        <c:lblOffset val="100"/>
        <c:noMultiLvlLbl val="0"/>
      </c:catAx>
      <c:valAx>
        <c:axId val="-20905461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mtClean="0"/>
                  <a:t>tonne. hectare</a:t>
                </a:r>
                <a:r>
                  <a:rPr lang="en-US" baseline="30000" smtClean="0"/>
                  <a:t>-1</a:t>
                </a:r>
                <a:endParaRPr lang="en-US" baseline="30000"/>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5833232"/>
        <c:crosses val="autoZero"/>
        <c:crossBetween val="between"/>
      </c:valAx>
      <c:spPr>
        <a:noFill/>
        <a:ln>
          <a:noFill/>
        </a:ln>
        <a:effectLst/>
      </c:spPr>
    </c:plotArea>
    <c:legend>
      <c:legendPos val="b"/>
      <c:layout>
        <c:manualLayout>
          <c:xMode val="edge"/>
          <c:yMode val="edge"/>
          <c:x val="0.354327698758179"/>
          <c:y val="0.238581558697208"/>
          <c:w val="0.597878788061753"/>
          <c:h val="0.117257523406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5747490326596"/>
          <c:y val="0.101851851851852"/>
          <c:w val="0.768975836783289"/>
          <c:h val="0.785432341790609"/>
        </c:manualLayout>
      </c:layout>
      <c:barChart>
        <c:barDir val="col"/>
        <c:grouping val="clustered"/>
        <c:varyColors val="0"/>
        <c:ser>
          <c:idx val="0"/>
          <c:order val="0"/>
          <c:tx>
            <c:strRef>
              <c:f>Sheet1!$C$30</c:f>
              <c:strCache>
                <c:ptCount val="1"/>
                <c:pt idx="0">
                  <c:v>%Saponins</c:v>
                </c:pt>
              </c:strCache>
            </c:strRef>
          </c:tx>
          <c:invertIfNegative val="0"/>
          <c:cat>
            <c:strRef>
              <c:f>Sheet1!$B$31:$B$34</c:f>
              <c:strCache>
                <c:ptCount val="4"/>
                <c:pt idx="0">
                  <c:v>CK</c:v>
                </c:pt>
                <c:pt idx="1">
                  <c:v>T1</c:v>
                </c:pt>
                <c:pt idx="2">
                  <c:v>T2</c:v>
                </c:pt>
                <c:pt idx="3">
                  <c:v>T3</c:v>
                </c:pt>
              </c:strCache>
            </c:strRef>
          </c:cat>
          <c:val>
            <c:numRef>
              <c:f>Sheet1!$C$31:$C$34</c:f>
              <c:numCache>
                <c:formatCode>General</c:formatCode>
                <c:ptCount val="4"/>
                <c:pt idx="0">
                  <c:v>6.149999999999999</c:v>
                </c:pt>
                <c:pt idx="1">
                  <c:v>9.67</c:v>
                </c:pt>
                <c:pt idx="2">
                  <c:v>7.91</c:v>
                </c:pt>
                <c:pt idx="3">
                  <c:v>9.07</c:v>
                </c:pt>
              </c:numCache>
            </c:numRef>
          </c:val>
        </c:ser>
        <c:ser>
          <c:idx val="1"/>
          <c:order val="1"/>
          <c:tx>
            <c:strRef>
              <c:f>Sheet1!$D$30</c:f>
              <c:strCache>
                <c:ptCount val="1"/>
                <c:pt idx="0">
                  <c:v>%Carbohydrates</c:v>
                </c:pt>
              </c:strCache>
            </c:strRef>
          </c:tx>
          <c:invertIfNegative val="0"/>
          <c:cat>
            <c:strRef>
              <c:f>Sheet1!$B$31:$B$34</c:f>
              <c:strCache>
                <c:ptCount val="4"/>
                <c:pt idx="0">
                  <c:v>CK</c:v>
                </c:pt>
                <c:pt idx="1">
                  <c:v>T1</c:v>
                </c:pt>
                <c:pt idx="2">
                  <c:v>T2</c:v>
                </c:pt>
                <c:pt idx="3">
                  <c:v>T3</c:v>
                </c:pt>
              </c:strCache>
            </c:strRef>
          </c:cat>
          <c:val>
            <c:numRef>
              <c:f>Sheet1!$D$31:$D$34</c:f>
              <c:numCache>
                <c:formatCode>General</c:formatCode>
                <c:ptCount val="4"/>
                <c:pt idx="0">
                  <c:v>16.12</c:v>
                </c:pt>
                <c:pt idx="1">
                  <c:v>18.67</c:v>
                </c:pt>
                <c:pt idx="2">
                  <c:v>17.78</c:v>
                </c:pt>
                <c:pt idx="3">
                  <c:v>18.36</c:v>
                </c:pt>
              </c:numCache>
            </c:numRef>
          </c:val>
        </c:ser>
        <c:dLbls>
          <c:showLegendKey val="0"/>
          <c:showVal val="0"/>
          <c:showCatName val="0"/>
          <c:showSerName val="0"/>
          <c:showPercent val="0"/>
          <c:showBubbleSize val="0"/>
        </c:dLbls>
        <c:gapWidth val="150"/>
        <c:axId val="2146177840"/>
        <c:axId val="2146155968"/>
      </c:barChart>
      <c:catAx>
        <c:axId val="2146177840"/>
        <c:scaling>
          <c:orientation val="minMax"/>
        </c:scaling>
        <c:delete val="0"/>
        <c:axPos val="b"/>
        <c:numFmt formatCode="General" sourceLinked="0"/>
        <c:majorTickMark val="out"/>
        <c:minorTickMark val="none"/>
        <c:tickLblPos val="nextTo"/>
        <c:crossAx val="2146155968"/>
        <c:crosses val="autoZero"/>
        <c:auto val="1"/>
        <c:lblAlgn val="ctr"/>
        <c:lblOffset val="100"/>
        <c:noMultiLvlLbl val="0"/>
      </c:catAx>
      <c:valAx>
        <c:axId val="2146155968"/>
        <c:scaling>
          <c:orientation val="minMax"/>
        </c:scaling>
        <c:delete val="0"/>
        <c:axPos val="l"/>
        <c:majorGridlines/>
        <c:numFmt formatCode="General" sourceLinked="1"/>
        <c:majorTickMark val="out"/>
        <c:minorTickMark val="none"/>
        <c:tickLblPos val="nextTo"/>
        <c:crossAx val="2146177840"/>
        <c:crosses val="autoZero"/>
        <c:crossBetween val="between"/>
      </c:valAx>
    </c:plotArea>
    <c:legend>
      <c:legendPos val="r"/>
      <c:layout>
        <c:manualLayout>
          <c:xMode val="edge"/>
          <c:yMode val="edge"/>
          <c:x val="0.352259382525638"/>
          <c:y val="0.00424577136191309"/>
          <c:w val="0.614486294883242"/>
          <c:h val="0.10261956838728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Rice yield of spring 2015</a:t>
            </a:r>
          </a:p>
        </c:rich>
      </c:tx>
      <c:layout/>
      <c:overlay val="0"/>
      <c:spPr>
        <a:noFill/>
        <a:ln>
          <a:noFill/>
        </a:ln>
        <a:effectLst/>
      </c:spPr>
    </c:title>
    <c:autoTitleDeleted val="0"/>
    <c:plotArea>
      <c:layout>
        <c:manualLayout>
          <c:layoutTarget val="inner"/>
          <c:xMode val="edge"/>
          <c:yMode val="edge"/>
          <c:x val="0.0759569719583196"/>
          <c:y val="0.111563238004248"/>
          <c:w val="0.892825358175408"/>
          <c:h val="0.650051698686012"/>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'Spring 2015'!$K$3:$K$10</c:f>
                <c:numCache>
                  <c:formatCode>General</c:formatCode>
                  <c:ptCount val="8"/>
                  <c:pt idx="0">
                    <c:v>0.903784306805963</c:v>
                  </c:pt>
                  <c:pt idx="1">
                    <c:v>0.414279793365595</c:v>
                  </c:pt>
                  <c:pt idx="2">
                    <c:v>0.759945875773591</c:v>
                  </c:pt>
                  <c:pt idx="3">
                    <c:v>0.146923317291361</c:v>
                  </c:pt>
                  <c:pt idx="4">
                    <c:v>0.593676242213495</c:v>
                  </c:pt>
                  <c:pt idx="5">
                    <c:v>0.679221181088851</c:v>
                  </c:pt>
                  <c:pt idx="6">
                    <c:v>0.483192127682044</c:v>
                  </c:pt>
                  <c:pt idx="7">
                    <c:v>0.551844802759356</c:v>
                  </c:pt>
                </c:numCache>
              </c:numRef>
            </c:plus>
            <c:minus>
              <c:numRef>
                <c:f>'Spring 2015'!$K$3:$K$10</c:f>
                <c:numCache>
                  <c:formatCode>General</c:formatCode>
                  <c:ptCount val="8"/>
                  <c:pt idx="0">
                    <c:v>0.903784306805963</c:v>
                  </c:pt>
                  <c:pt idx="1">
                    <c:v>0.414279793365595</c:v>
                  </c:pt>
                  <c:pt idx="2">
                    <c:v>0.759945875773591</c:v>
                  </c:pt>
                  <c:pt idx="3">
                    <c:v>0.146923317291361</c:v>
                  </c:pt>
                  <c:pt idx="4">
                    <c:v>0.593676242213495</c:v>
                  </c:pt>
                  <c:pt idx="5">
                    <c:v>0.679221181088851</c:v>
                  </c:pt>
                  <c:pt idx="6">
                    <c:v>0.483192127682044</c:v>
                  </c:pt>
                  <c:pt idx="7">
                    <c:v>0.551844802759356</c:v>
                  </c:pt>
                </c:numCache>
              </c:numRef>
            </c:minus>
            <c:spPr>
              <a:noFill/>
              <a:ln w="9525" cap="flat" cmpd="sng" algn="ctr">
                <a:solidFill>
                  <a:schemeClr val="tx1">
                    <a:lumMod val="65000"/>
                    <a:lumOff val="35000"/>
                  </a:schemeClr>
                </a:solidFill>
                <a:round/>
              </a:ln>
              <a:effectLst/>
            </c:spPr>
          </c:errBars>
          <c:cat>
            <c:strRef>
              <c:f>'Spring 2015'!$I$3:$I$10</c:f>
              <c:strCache>
                <c:ptCount val="8"/>
                <c:pt idx="0">
                  <c:v>Control</c:v>
                </c:pt>
                <c:pt idx="1">
                  <c:v>50% NPK</c:v>
                </c:pt>
                <c:pt idx="2">
                  <c:v>100%NPK</c:v>
                </c:pt>
                <c:pt idx="3">
                  <c:v>BC+50%NPK</c:v>
                </c:pt>
                <c:pt idx="4">
                  <c:v>BC+100%NPK</c:v>
                </c:pt>
                <c:pt idx="5">
                  <c:v>CPBC+50%NPK</c:v>
                </c:pt>
                <c:pt idx="6">
                  <c:v>CPBC+100%NPK</c:v>
                </c:pt>
                <c:pt idx="7">
                  <c:v>CP+50%NPK</c:v>
                </c:pt>
              </c:strCache>
            </c:strRef>
          </c:cat>
          <c:val>
            <c:numRef>
              <c:f>'Spring 2015'!$J$3:$J$10</c:f>
              <c:numCache>
                <c:formatCode>General</c:formatCode>
                <c:ptCount val="8"/>
                <c:pt idx="0">
                  <c:v>2.944740821787744</c:v>
                </c:pt>
                <c:pt idx="1">
                  <c:v>4.44804849368798</c:v>
                </c:pt>
                <c:pt idx="2">
                  <c:v>5.464104910704894</c:v>
                </c:pt>
                <c:pt idx="3">
                  <c:v>5.27696448664073</c:v>
                </c:pt>
                <c:pt idx="4">
                  <c:v>6.149350029869487</c:v>
                </c:pt>
                <c:pt idx="5">
                  <c:v>5.060303834806477</c:v>
                </c:pt>
                <c:pt idx="6">
                  <c:v>6.547782014646812</c:v>
                </c:pt>
                <c:pt idx="7">
                  <c:v>5.887371169427555</c:v>
                </c:pt>
              </c:numCache>
            </c:numRef>
          </c:val>
        </c:ser>
        <c:dLbls>
          <c:showLegendKey val="0"/>
          <c:showVal val="0"/>
          <c:showCatName val="0"/>
          <c:showSerName val="0"/>
          <c:showPercent val="0"/>
          <c:showBubbleSize val="0"/>
        </c:dLbls>
        <c:gapWidth val="219"/>
        <c:overlap val="-27"/>
        <c:axId val="-2090628800"/>
        <c:axId val="-2090212224"/>
      </c:barChart>
      <c:catAx>
        <c:axId val="-20906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212224"/>
        <c:crosses val="autoZero"/>
        <c:auto val="1"/>
        <c:lblAlgn val="ctr"/>
        <c:lblOffset val="100"/>
        <c:noMultiLvlLbl val="0"/>
      </c:catAx>
      <c:valAx>
        <c:axId val="-209021222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Rice yield (tons/ha)</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0628800"/>
        <c:crosses val="autoZero"/>
        <c:crossBetween val="between"/>
      </c:valAx>
      <c:spPr>
        <a:noFill/>
        <a:ln>
          <a:noFill/>
        </a:ln>
        <a:effectLst/>
      </c:spPr>
    </c:plotArea>
    <c:plotVisOnly val="1"/>
    <c:dispBlanksAs val="gap"/>
    <c:showDLblsOverMax val="0"/>
  </c:chart>
  <c:spPr>
    <a:solidFill>
      <a:schemeClr val="accent6">
        <a:lumMod val="20000"/>
        <a:lumOff val="80000"/>
      </a:schemeClr>
    </a:solidFill>
    <a:ln>
      <a:noFill/>
    </a:ln>
    <a:effectLst/>
  </c:spPr>
  <c:txPr>
    <a:bodyPr/>
    <a:lstStyle/>
    <a:p>
      <a:pPr>
        <a:defRPr sz="12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4545728708439"/>
          <c:y val="0.0381075262364317"/>
          <c:w val="0.93465869123392"/>
          <c:h val="0.938967136150235"/>
        </c:manualLayout>
      </c:layout>
      <c:barChart>
        <c:barDir val="col"/>
        <c:grouping val="clustered"/>
        <c:varyColors val="0"/>
        <c:ser>
          <c:idx val="0"/>
          <c:order val="0"/>
          <c:spPr>
            <a:solidFill>
              <a:schemeClr val="accent1">
                <a:lumMod val="75000"/>
              </a:schemeClr>
            </a:solidFill>
          </c:spPr>
          <c:invertIfNegative val="0"/>
          <c:val>
            <c:numRef>
              <c:f>Sheet1!$H$6:$H$10</c:f>
              <c:numCache>
                <c:formatCode>0.0</c:formatCode>
                <c:ptCount val="5"/>
                <c:pt idx="0">
                  <c:v>8.210000000000001</c:v>
                </c:pt>
                <c:pt idx="1">
                  <c:v>8.76</c:v>
                </c:pt>
                <c:pt idx="2">
                  <c:v>10.16</c:v>
                </c:pt>
                <c:pt idx="3">
                  <c:v>10.4</c:v>
                </c:pt>
                <c:pt idx="4">
                  <c:v>11.4</c:v>
                </c:pt>
              </c:numCache>
            </c:numRef>
          </c:val>
        </c:ser>
        <c:dLbls>
          <c:showLegendKey val="0"/>
          <c:showVal val="0"/>
          <c:showCatName val="0"/>
          <c:showSerName val="0"/>
          <c:showPercent val="0"/>
          <c:showBubbleSize val="0"/>
        </c:dLbls>
        <c:gapWidth val="150"/>
        <c:axId val="-2090591120"/>
        <c:axId val="-2090599296"/>
      </c:barChart>
      <c:catAx>
        <c:axId val="-2090591120"/>
        <c:scaling>
          <c:orientation val="minMax"/>
        </c:scaling>
        <c:delete val="1"/>
        <c:axPos val="b"/>
        <c:majorTickMark val="out"/>
        <c:minorTickMark val="none"/>
        <c:tickLblPos val="nextTo"/>
        <c:crossAx val="-2090599296"/>
        <c:crosses val="autoZero"/>
        <c:auto val="1"/>
        <c:lblAlgn val="ctr"/>
        <c:lblOffset val="100"/>
        <c:noMultiLvlLbl val="0"/>
      </c:catAx>
      <c:valAx>
        <c:axId val="-2090599296"/>
        <c:scaling>
          <c:orientation val="minMax"/>
          <c:max val="12.0"/>
          <c:min val="0.0"/>
        </c:scaling>
        <c:delete val="0"/>
        <c:axPos val="l"/>
        <c:majorGridlines>
          <c:spPr>
            <a:ln>
              <a:solidFill>
                <a:schemeClr val="tx1"/>
              </a:solidFill>
            </a:ln>
          </c:spPr>
        </c:majorGridlines>
        <c:numFmt formatCode="0" sourceLinked="0"/>
        <c:majorTickMark val="out"/>
        <c:minorTickMark val="none"/>
        <c:tickLblPos val="nextTo"/>
        <c:spPr>
          <a:ln>
            <a:solidFill>
              <a:schemeClr val="tx1"/>
            </a:solidFill>
          </a:ln>
        </c:spPr>
        <c:txPr>
          <a:bodyPr/>
          <a:lstStyle/>
          <a:p>
            <a:pPr>
              <a:defRPr sz="1800"/>
            </a:pPr>
            <a:endParaRPr lang="en-US"/>
          </a:p>
        </c:txPr>
        <c:crossAx val="-2090591120"/>
        <c:crosses val="autoZero"/>
        <c:crossBetween val="between"/>
        <c:majorUnit val="1.0"/>
        <c:minorUnit val="0.01"/>
      </c:valAx>
      <c:spPr>
        <a:noFill/>
      </c:spPr>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11268652213132"/>
          <c:y val="0.0484336306590051"/>
          <c:w val="0.889190587346618"/>
          <c:h val="0.821916168193529"/>
        </c:manualLayout>
      </c:layout>
      <c:barChart>
        <c:barDir val="col"/>
        <c:grouping val="clustered"/>
        <c:varyColors val="0"/>
        <c:ser>
          <c:idx val="0"/>
          <c:order val="0"/>
          <c:spPr>
            <a:solidFill>
              <a:schemeClr val="accent5">
                <a:lumMod val="75000"/>
              </a:schemeClr>
            </a:solidFill>
            <a:ln>
              <a:solidFill>
                <a:schemeClr val="tx1"/>
              </a:solidFill>
            </a:ln>
            <a:effectLst/>
          </c:spPr>
          <c:invertIfNegative val="0"/>
          <c:errBars>
            <c:errBarType val="both"/>
            <c:errValType val="cust"/>
            <c:noEndCap val="0"/>
            <c:plus>
              <c:numRef>
                <c:f>乔志刚!$B$39:$B$42</c:f>
                <c:numCache>
                  <c:formatCode>General</c:formatCode>
                  <c:ptCount val="4"/>
                  <c:pt idx="0">
                    <c:v>4.93</c:v>
                  </c:pt>
                  <c:pt idx="1">
                    <c:v>1.09</c:v>
                  </c:pt>
                  <c:pt idx="2">
                    <c:v>4.92</c:v>
                  </c:pt>
                  <c:pt idx="3">
                    <c:v>10.1</c:v>
                  </c:pt>
                </c:numCache>
              </c:numRef>
            </c:plus>
            <c:minus>
              <c:numRef>
                <c:f>乔志刚!$B$39:$B$42</c:f>
                <c:numCache>
                  <c:formatCode>General</c:formatCode>
                  <c:ptCount val="4"/>
                  <c:pt idx="0">
                    <c:v>4.93</c:v>
                  </c:pt>
                  <c:pt idx="1">
                    <c:v>1.09</c:v>
                  </c:pt>
                  <c:pt idx="2">
                    <c:v>4.92</c:v>
                  </c:pt>
                  <c:pt idx="3">
                    <c:v>10.1</c:v>
                  </c:pt>
                </c:numCache>
              </c:numRef>
            </c:minus>
            <c:spPr>
              <a:noFill/>
              <a:ln w="9525" cap="flat" cmpd="sng" algn="ctr">
                <a:solidFill>
                  <a:schemeClr val="tx1"/>
                </a:solidFill>
                <a:round/>
              </a:ln>
              <a:effectLst/>
            </c:spPr>
          </c:errBars>
          <c:cat>
            <c:strRef>
              <c:f>乔志刚!$A$34:$A$37</c:f>
              <c:strCache>
                <c:ptCount val="4"/>
                <c:pt idx="0">
                  <c:v>WBCF</c:v>
                </c:pt>
                <c:pt idx="1">
                  <c:v>RBCF</c:v>
                </c:pt>
                <c:pt idx="2">
                  <c:v>PBCF</c:v>
                </c:pt>
                <c:pt idx="3">
                  <c:v>CF</c:v>
                </c:pt>
              </c:strCache>
            </c:strRef>
          </c:cat>
          <c:val>
            <c:numRef>
              <c:f>乔志刚!$B$34:$B$37</c:f>
              <c:numCache>
                <c:formatCode>General</c:formatCode>
                <c:ptCount val="4"/>
                <c:pt idx="0">
                  <c:v>35.52</c:v>
                </c:pt>
                <c:pt idx="1">
                  <c:v>16.12</c:v>
                </c:pt>
                <c:pt idx="2">
                  <c:v>11.75</c:v>
                </c:pt>
                <c:pt idx="3">
                  <c:v>12.3</c:v>
                </c:pt>
              </c:numCache>
            </c:numRef>
          </c:val>
        </c:ser>
        <c:dLbls>
          <c:showLegendKey val="0"/>
          <c:showVal val="0"/>
          <c:showCatName val="0"/>
          <c:showSerName val="0"/>
          <c:showPercent val="0"/>
          <c:showBubbleSize val="0"/>
        </c:dLbls>
        <c:gapWidth val="219"/>
        <c:overlap val="-27"/>
        <c:axId val="2146443360"/>
        <c:axId val="2146841152"/>
      </c:barChart>
      <c:catAx>
        <c:axId val="2146443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46841152"/>
        <c:crosses val="autoZero"/>
        <c:auto val="1"/>
        <c:lblAlgn val="ctr"/>
        <c:lblOffset val="100"/>
        <c:noMultiLvlLbl val="0"/>
      </c:catAx>
      <c:valAx>
        <c:axId val="2146841152"/>
        <c:scaling>
          <c:orientation val="minMax"/>
        </c:scaling>
        <c:delete val="0"/>
        <c:axPos val="l"/>
        <c:majorGridlines>
          <c:spPr>
            <a:ln w="9525" cap="flat" cmpd="sng" algn="ctr">
              <a:noFill/>
              <a:round/>
            </a:ln>
            <a:effectLst/>
          </c:spPr>
        </c:majorGridlines>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46443360"/>
        <c:crosses val="autoZero"/>
        <c:crossBetween val="between"/>
        <c:majorUnit val="15.0"/>
        <c:minorUnit val="7.5"/>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6873869318835"/>
          <c:y val="0.122484238581774"/>
          <c:w val="0.911372979071339"/>
          <c:h val="0.779887163986209"/>
        </c:manualLayout>
      </c:layout>
      <c:barChart>
        <c:barDir val="col"/>
        <c:grouping val="clustered"/>
        <c:varyColors val="0"/>
        <c:ser>
          <c:idx val="0"/>
          <c:order val="0"/>
          <c:spPr>
            <a:solidFill>
              <a:schemeClr val="accent6">
                <a:lumMod val="75000"/>
              </a:schemeClr>
            </a:solidFill>
            <a:ln>
              <a:solidFill>
                <a:schemeClr val="tx1"/>
              </a:solidFill>
            </a:ln>
            <a:effectLst/>
          </c:spPr>
          <c:invertIfNegative val="0"/>
          <c:errBars>
            <c:errBarType val="both"/>
            <c:errValType val="cust"/>
            <c:noEndCap val="0"/>
            <c:plus>
              <c:numRef>
                <c:f>乔志刚!$B$53:$B$57</c:f>
                <c:numCache>
                  <c:formatCode>General</c:formatCode>
                  <c:ptCount val="5"/>
                  <c:pt idx="0">
                    <c:v>0.21</c:v>
                  </c:pt>
                  <c:pt idx="1">
                    <c:v>0.09</c:v>
                  </c:pt>
                  <c:pt idx="2">
                    <c:v>0.23</c:v>
                  </c:pt>
                  <c:pt idx="3">
                    <c:v>0.35</c:v>
                  </c:pt>
                  <c:pt idx="4">
                    <c:v>0.1</c:v>
                  </c:pt>
                </c:numCache>
              </c:numRef>
            </c:plus>
            <c:minus>
              <c:numRef>
                <c:f>乔志刚!$B$53:$B$57</c:f>
                <c:numCache>
                  <c:formatCode>General</c:formatCode>
                  <c:ptCount val="5"/>
                  <c:pt idx="0">
                    <c:v>0.21</c:v>
                  </c:pt>
                  <c:pt idx="1">
                    <c:v>0.09</c:v>
                  </c:pt>
                  <c:pt idx="2">
                    <c:v>0.23</c:v>
                  </c:pt>
                  <c:pt idx="3">
                    <c:v>0.35</c:v>
                  </c:pt>
                  <c:pt idx="4">
                    <c:v>0.1</c:v>
                  </c:pt>
                </c:numCache>
              </c:numRef>
            </c:minus>
            <c:spPr>
              <a:noFill/>
              <a:ln w="9525" cap="flat" cmpd="sng" algn="ctr">
                <a:solidFill>
                  <a:schemeClr val="tx1"/>
                </a:solidFill>
                <a:round/>
              </a:ln>
              <a:effectLst/>
            </c:spPr>
          </c:errBars>
          <c:cat>
            <c:strRef>
              <c:f>乔志刚!$A$47:$A$51</c:f>
              <c:strCache>
                <c:ptCount val="5"/>
                <c:pt idx="0">
                  <c:v>WBCF</c:v>
                </c:pt>
                <c:pt idx="1">
                  <c:v>RBCF</c:v>
                </c:pt>
                <c:pt idx="2">
                  <c:v>PBCF</c:v>
                </c:pt>
                <c:pt idx="3">
                  <c:v>CF</c:v>
                </c:pt>
                <c:pt idx="4">
                  <c:v>CK</c:v>
                </c:pt>
              </c:strCache>
            </c:strRef>
          </c:cat>
          <c:val>
            <c:numRef>
              <c:f>乔志刚!$B$47:$B$51</c:f>
              <c:numCache>
                <c:formatCode>General</c:formatCode>
                <c:ptCount val="5"/>
                <c:pt idx="0">
                  <c:v>2.24</c:v>
                </c:pt>
                <c:pt idx="1">
                  <c:v>1.59</c:v>
                </c:pt>
                <c:pt idx="2">
                  <c:v>1.47</c:v>
                </c:pt>
                <c:pt idx="3">
                  <c:v>1.42</c:v>
                </c:pt>
                <c:pt idx="4">
                  <c:v>1.07</c:v>
                </c:pt>
              </c:numCache>
            </c:numRef>
          </c:val>
        </c:ser>
        <c:dLbls>
          <c:showLegendKey val="0"/>
          <c:showVal val="0"/>
          <c:showCatName val="0"/>
          <c:showSerName val="0"/>
          <c:showPercent val="0"/>
          <c:showBubbleSize val="0"/>
        </c:dLbls>
        <c:gapWidth val="219"/>
        <c:overlap val="-27"/>
        <c:axId val="-2089061632"/>
        <c:axId val="-2089053232"/>
      </c:barChart>
      <c:catAx>
        <c:axId val="-2089061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89053232"/>
        <c:crosses val="autoZero"/>
        <c:auto val="1"/>
        <c:lblAlgn val="ctr"/>
        <c:lblOffset val="100"/>
        <c:noMultiLvlLbl val="0"/>
      </c:catAx>
      <c:valAx>
        <c:axId val="-2089053232"/>
        <c:scaling>
          <c:orientation val="minMax"/>
        </c:scaling>
        <c:delete val="0"/>
        <c:axPos val="l"/>
        <c:majorGridlines>
          <c:spPr>
            <a:ln w="9525" cap="flat" cmpd="sng" algn="ctr">
              <a:noFill/>
              <a:round/>
            </a:ln>
            <a:effectLst/>
          </c:spPr>
        </c:majorGridlines>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89061632"/>
        <c:crosses val="autoZero"/>
        <c:crossBetween val="between"/>
        <c:majorUnit val="1.0"/>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5629725465141"/>
          <c:y val="0.0525168384697834"/>
          <c:w val="0.90665375986279"/>
          <c:h val="0.808797631807616"/>
        </c:manualLayout>
      </c:layout>
      <c:barChart>
        <c:barDir val="col"/>
        <c:grouping val="clustered"/>
        <c:varyColors val="0"/>
        <c:ser>
          <c:idx val="0"/>
          <c:order val="0"/>
          <c:spPr>
            <a:solidFill>
              <a:schemeClr val="accent1"/>
            </a:solidFill>
            <a:ln>
              <a:solidFill>
                <a:schemeClr val="tx1"/>
              </a:solidFill>
            </a:ln>
            <a:effectLst/>
          </c:spPr>
          <c:invertIfNegative val="0"/>
          <c:errBars>
            <c:errBarType val="both"/>
            <c:errValType val="cust"/>
            <c:noEndCap val="0"/>
            <c:plus>
              <c:numRef>
                <c:f>Sheet1!$B$8:$B$11</c:f>
                <c:numCache>
                  <c:formatCode>General</c:formatCode>
                  <c:ptCount val="4"/>
                  <c:pt idx="0">
                    <c:v>113.08</c:v>
                  </c:pt>
                  <c:pt idx="1">
                    <c:v>154.82</c:v>
                  </c:pt>
                  <c:pt idx="2">
                    <c:v>50.04</c:v>
                  </c:pt>
                  <c:pt idx="3">
                    <c:v>133.78</c:v>
                  </c:pt>
                </c:numCache>
              </c:numRef>
            </c:plus>
            <c:minus>
              <c:numRef>
                <c:f>Sheet1!$B$8:$B$11</c:f>
                <c:numCache>
                  <c:formatCode>General</c:formatCode>
                  <c:ptCount val="4"/>
                  <c:pt idx="0">
                    <c:v>113.08</c:v>
                  </c:pt>
                  <c:pt idx="1">
                    <c:v>154.82</c:v>
                  </c:pt>
                  <c:pt idx="2">
                    <c:v>50.04</c:v>
                  </c:pt>
                  <c:pt idx="3">
                    <c:v>133.78</c:v>
                  </c:pt>
                </c:numCache>
              </c:numRef>
            </c:minus>
            <c:spPr>
              <a:noFill/>
              <a:ln w="9525" cap="flat" cmpd="sng" algn="ctr">
                <a:solidFill>
                  <a:schemeClr val="tx1"/>
                </a:solidFill>
                <a:round/>
              </a:ln>
              <a:effectLst/>
            </c:spPr>
          </c:errBars>
          <c:cat>
            <c:strRef>
              <c:f>Sheet1!$A$3:$A$6</c:f>
              <c:strCache>
                <c:ptCount val="4"/>
                <c:pt idx="0">
                  <c:v>WBCF</c:v>
                </c:pt>
                <c:pt idx="1">
                  <c:v>RBCF</c:v>
                </c:pt>
                <c:pt idx="2">
                  <c:v>PBCF</c:v>
                </c:pt>
                <c:pt idx="3">
                  <c:v>CF</c:v>
                </c:pt>
              </c:strCache>
            </c:strRef>
          </c:cat>
          <c:val>
            <c:numRef>
              <c:f>Sheet1!$B$3:$B$6</c:f>
              <c:numCache>
                <c:formatCode>General</c:formatCode>
                <c:ptCount val="4"/>
                <c:pt idx="0">
                  <c:v>547.77</c:v>
                </c:pt>
                <c:pt idx="1">
                  <c:v>588.0599999999994</c:v>
                </c:pt>
                <c:pt idx="2">
                  <c:v>613.6</c:v>
                </c:pt>
                <c:pt idx="3">
                  <c:v>362.01</c:v>
                </c:pt>
              </c:numCache>
            </c:numRef>
          </c:val>
        </c:ser>
        <c:dLbls>
          <c:showLegendKey val="0"/>
          <c:showVal val="0"/>
          <c:showCatName val="0"/>
          <c:showSerName val="0"/>
          <c:showPercent val="0"/>
          <c:showBubbleSize val="0"/>
        </c:dLbls>
        <c:gapWidth val="219"/>
        <c:overlap val="-27"/>
        <c:axId val="-2089744096"/>
        <c:axId val="-2091346288"/>
      </c:barChart>
      <c:catAx>
        <c:axId val="-2089744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91346288"/>
        <c:crosses val="autoZero"/>
        <c:auto val="1"/>
        <c:lblAlgn val="ctr"/>
        <c:lblOffset val="100"/>
        <c:noMultiLvlLbl val="0"/>
      </c:catAx>
      <c:valAx>
        <c:axId val="-2091346288"/>
        <c:scaling>
          <c:orientation val="minMax"/>
        </c:scaling>
        <c:delete val="0"/>
        <c:axPos val="l"/>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89744096"/>
        <c:crosses val="autoZero"/>
        <c:crossBetween val="between"/>
        <c:majorUnit val="200.0"/>
        <c:min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3471803833198"/>
          <c:y val="0.0305273712973426"/>
          <c:w val="0.911373195721734"/>
          <c:h val="0.879092851141949"/>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chemeClr val="accent2"/>
              </a:solidFill>
              <a:ln>
                <a:solidFill>
                  <a:schemeClr val="tx1"/>
                </a:solidFill>
              </a:ln>
              <a:effectLst/>
            </c:spPr>
          </c:dPt>
          <c:dPt>
            <c:idx val="1"/>
            <c:invertIfNegative val="0"/>
            <c:bubble3D val="0"/>
            <c:spPr>
              <a:solidFill>
                <a:schemeClr val="accent2"/>
              </a:solidFill>
              <a:ln>
                <a:solidFill>
                  <a:schemeClr val="tx1"/>
                </a:solidFill>
              </a:ln>
              <a:effectLst/>
            </c:spPr>
          </c:dPt>
          <c:dPt>
            <c:idx val="2"/>
            <c:invertIfNegative val="0"/>
            <c:bubble3D val="0"/>
            <c:spPr>
              <a:solidFill>
                <a:schemeClr val="accent2"/>
              </a:solidFill>
              <a:ln>
                <a:solidFill>
                  <a:schemeClr val="tx1"/>
                </a:solidFill>
              </a:ln>
              <a:effectLst/>
            </c:spPr>
          </c:dPt>
          <c:dPt>
            <c:idx val="3"/>
            <c:invertIfNegative val="0"/>
            <c:bubble3D val="0"/>
            <c:spPr>
              <a:solidFill>
                <a:schemeClr val="accent2"/>
              </a:solidFill>
              <a:ln>
                <a:solidFill>
                  <a:schemeClr val="tx1"/>
                </a:solidFill>
              </a:ln>
              <a:effectLst/>
            </c:spPr>
          </c:dPt>
          <c:errBars>
            <c:errBarType val="both"/>
            <c:errValType val="cust"/>
            <c:noEndCap val="0"/>
            <c:plus>
              <c:numRef>
                <c:f>乔志刚!$D$8:$D$11</c:f>
                <c:numCache>
                  <c:formatCode>General</c:formatCode>
                  <c:ptCount val="4"/>
                  <c:pt idx="0">
                    <c:v>0.18</c:v>
                  </c:pt>
                  <c:pt idx="1">
                    <c:v>0.35</c:v>
                  </c:pt>
                  <c:pt idx="2">
                    <c:v>0.29</c:v>
                  </c:pt>
                  <c:pt idx="3">
                    <c:v>0.21</c:v>
                  </c:pt>
                </c:numCache>
              </c:numRef>
            </c:plus>
            <c:minus>
              <c:numRef>
                <c:f>乔志刚!$D$8:$D$11</c:f>
                <c:numCache>
                  <c:formatCode>General</c:formatCode>
                  <c:ptCount val="4"/>
                  <c:pt idx="0">
                    <c:v>0.18</c:v>
                  </c:pt>
                  <c:pt idx="1">
                    <c:v>0.35</c:v>
                  </c:pt>
                  <c:pt idx="2">
                    <c:v>0.29</c:v>
                  </c:pt>
                  <c:pt idx="3">
                    <c:v>0.21</c:v>
                  </c:pt>
                </c:numCache>
              </c:numRef>
            </c:minus>
            <c:spPr>
              <a:noFill/>
              <a:ln w="9525" cap="flat" cmpd="sng" algn="ctr">
                <a:solidFill>
                  <a:schemeClr val="tx1"/>
                </a:solidFill>
                <a:round/>
              </a:ln>
              <a:effectLst/>
            </c:spPr>
          </c:errBars>
          <c:cat>
            <c:strRef>
              <c:f>乔志刚!$A$3:$A$6</c:f>
              <c:strCache>
                <c:ptCount val="4"/>
                <c:pt idx="0">
                  <c:v>WBCF</c:v>
                </c:pt>
                <c:pt idx="1">
                  <c:v>RBCF</c:v>
                </c:pt>
                <c:pt idx="2">
                  <c:v>PBCF</c:v>
                </c:pt>
                <c:pt idx="3">
                  <c:v>CF</c:v>
                </c:pt>
              </c:strCache>
            </c:strRef>
          </c:cat>
          <c:val>
            <c:numRef>
              <c:f>乔志刚!$D$3:$D$6</c:f>
              <c:numCache>
                <c:formatCode>General</c:formatCode>
                <c:ptCount val="4"/>
                <c:pt idx="0">
                  <c:v>1.14</c:v>
                </c:pt>
                <c:pt idx="1">
                  <c:v>1.68</c:v>
                </c:pt>
                <c:pt idx="2">
                  <c:v>1.68</c:v>
                </c:pt>
                <c:pt idx="3">
                  <c:v>1.02</c:v>
                </c:pt>
              </c:numCache>
            </c:numRef>
          </c:val>
        </c:ser>
        <c:dLbls>
          <c:showLegendKey val="0"/>
          <c:showVal val="0"/>
          <c:showCatName val="0"/>
          <c:showSerName val="0"/>
          <c:showPercent val="0"/>
          <c:showBubbleSize val="0"/>
        </c:dLbls>
        <c:gapWidth val="219"/>
        <c:overlap val="-27"/>
        <c:axId val="2142480432"/>
        <c:axId val="2142483792"/>
      </c:barChart>
      <c:catAx>
        <c:axId val="2142480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42483792"/>
        <c:crosses val="autoZero"/>
        <c:auto val="1"/>
        <c:lblAlgn val="ctr"/>
        <c:lblOffset val="100"/>
        <c:noMultiLvlLbl val="0"/>
      </c:catAx>
      <c:valAx>
        <c:axId val="2142483792"/>
        <c:scaling>
          <c:orientation val="minMax"/>
          <c:max val="2.4"/>
          <c:min val="0.0"/>
        </c:scaling>
        <c:delete val="0"/>
        <c:axPos val="l"/>
        <c:majorGridlines>
          <c:spPr>
            <a:ln w="9525" cap="flat" cmpd="sng" algn="ctr">
              <a:noFill/>
              <a:round/>
            </a:ln>
            <a:effectLst/>
          </c:spPr>
        </c:majorGridlines>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42480432"/>
        <c:crosses val="autoZero"/>
        <c:crossBetween val="between"/>
        <c:majorUnit val="0.6"/>
        <c:minorUnit val="0.3"/>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07460256163"/>
          <c:y val="0.153347772611686"/>
          <c:w val="0.820689185918952"/>
          <c:h val="0.693802087941254"/>
        </c:manualLayout>
      </c:layout>
      <c:barChart>
        <c:barDir val="col"/>
        <c:grouping val="clustered"/>
        <c:varyColors val="0"/>
        <c:ser>
          <c:idx val="0"/>
          <c:order val="0"/>
          <c:tx>
            <c:v>Less than 120 grams</c:v>
          </c:tx>
          <c:spPr>
            <a:solidFill>
              <a:srgbClr val="FF9900"/>
            </a:solidFill>
            <a:ln w="12700">
              <a:solidFill>
                <a:srgbClr val="000000"/>
              </a:solidFill>
              <a:prstDash val="solid"/>
            </a:ln>
          </c:spPr>
          <c:invertIfNegative val="0"/>
          <c:cat>
            <c:strRef>
              <c:f>'Yield by potato sizes'!$B$6:$B$12</c:f>
              <c:strCache>
                <c:ptCount val="7"/>
                <c:pt idx="0">
                  <c:v>CK</c:v>
                </c:pt>
                <c:pt idx="1">
                  <c:v>SW25</c:v>
                </c:pt>
                <c:pt idx="2">
                  <c:v>SW50</c:v>
                </c:pt>
                <c:pt idx="3">
                  <c:v>SW100</c:v>
                </c:pt>
                <c:pt idx="4">
                  <c:v>SM25</c:v>
                </c:pt>
                <c:pt idx="5">
                  <c:v>SM50</c:v>
                </c:pt>
                <c:pt idx="6">
                  <c:v>SM100</c:v>
                </c:pt>
              </c:strCache>
            </c:strRef>
          </c:cat>
          <c:val>
            <c:numRef>
              <c:f>'Yield by potato sizes'!$C$6:$C$12</c:f>
              <c:numCache>
                <c:formatCode>General</c:formatCode>
                <c:ptCount val="7"/>
                <c:pt idx="0">
                  <c:v>47.6</c:v>
                </c:pt>
                <c:pt idx="1">
                  <c:v>55.7</c:v>
                </c:pt>
                <c:pt idx="2">
                  <c:v>71.8</c:v>
                </c:pt>
                <c:pt idx="3">
                  <c:v>66.0</c:v>
                </c:pt>
                <c:pt idx="4">
                  <c:v>57.1</c:v>
                </c:pt>
                <c:pt idx="5">
                  <c:v>68.3</c:v>
                </c:pt>
                <c:pt idx="6">
                  <c:v>79.5</c:v>
                </c:pt>
              </c:numCache>
            </c:numRef>
          </c:val>
        </c:ser>
        <c:dLbls>
          <c:showLegendKey val="0"/>
          <c:showVal val="0"/>
          <c:showCatName val="0"/>
          <c:showSerName val="0"/>
          <c:showPercent val="0"/>
          <c:showBubbleSize val="0"/>
        </c:dLbls>
        <c:gapWidth val="57"/>
        <c:axId val="2106374816"/>
        <c:axId val="2105954256"/>
      </c:barChart>
      <c:catAx>
        <c:axId val="210637481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en-US"/>
          </a:p>
        </c:txPr>
        <c:crossAx val="2105954256"/>
        <c:crosses val="autoZero"/>
        <c:auto val="1"/>
        <c:lblAlgn val="ctr"/>
        <c:lblOffset val="100"/>
        <c:tickLblSkip val="1"/>
        <c:tickMarkSkip val="1"/>
        <c:noMultiLvlLbl val="0"/>
      </c:catAx>
      <c:valAx>
        <c:axId val="2105954256"/>
        <c:scaling>
          <c:orientation val="minMax"/>
        </c:scaling>
        <c:delete val="0"/>
        <c:axPos val="l"/>
        <c:majorGridlines>
          <c:spPr>
            <a:ln w="3175">
              <a:solidFill>
                <a:srgbClr val="000000"/>
              </a:solidFill>
              <a:prstDash val="solid"/>
            </a:ln>
          </c:spPr>
        </c:majorGridlines>
        <c:title>
          <c:tx>
            <c:rich>
              <a:bodyPr/>
              <a:lstStyle/>
              <a:p>
                <a:pPr>
                  <a:defRPr sz="1525" b="1" i="0" u="none" strike="noStrike" baseline="0">
                    <a:solidFill>
                      <a:srgbClr val="000000"/>
                    </a:solidFill>
                    <a:latin typeface="Arial"/>
                    <a:ea typeface="Arial"/>
                    <a:cs typeface="Arial"/>
                  </a:defRPr>
                </a:pPr>
                <a:r>
                  <a:rPr lang="en-US"/>
                  <a:t>YIELD (gm)</a:t>
                </a:r>
              </a:p>
            </c:rich>
          </c:tx>
          <c:layout>
            <c:manualLayout>
              <c:xMode val="edge"/>
              <c:yMode val="edge"/>
              <c:x val="0.0213618580696281"/>
              <c:y val="0.3628865155354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525" b="0" i="0" u="none" strike="noStrike" baseline="0">
                <a:solidFill>
                  <a:srgbClr val="000000"/>
                </a:solidFill>
                <a:latin typeface="Arial"/>
                <a:ea typeface="Arial"/>
                <a:cs typeface="Arial"/>
              </a:defRPr>
            </a:pPr>
            <a:endParaRPr lang="en-US"/>
          </a:p>
        </c:txPr>
        <c:crossAx val="2106374816"/>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Weight </a:t>
            </a:r>
            <a:r>
              <a:rPr lang="en-US" dirty="0" smtClean="0"/>
              <a:t>Flower per Treatment </a:t>
            </a:r>
            <a:r>
              <a:rPr lang="en-US" dirty="0"/>
              <a:t>(kg)</a:t>
            </a:r>
          </a:p>
        </c:rich>
      </c:tx>
      <c:layout/>
      <c:overlay val="0"/>
    </c:title>
    <c:autoTitleDeleted val="0"/>
    <c:plotArea>
      <c:layout>
        <c:manualLayout>
          <c:layoutTarget val="inner"/>
          <c:xMode val="edge"/>
          <c:yMode val="edge"/>
          <c:x val="0.156891294838145"/>
          <c:y val="0.211111111111111"/>
          <c:w val="0.806997594050744"/>
          <c:h val="0.67154345290172"/>
        </c:manualLayout>
      </c:layout>
      <c:barChart>
        <c:barDir val="col"/>
        <c:grouping val="clustered"/>
        <c:varyColors val="0"/>
        <c:ser>
          <c:idx val="0"/>
          <c:order val="0"/>
          <c:tx>
            <c:strRef>
              <c:f>Sheet1!$C$3</c:f>
              <c:strCache>
                <c:ptCount val="1"/>
                <c:pt idx="0">
                  <c:v>Weight Flower (kg)</c:v>
                </c:pt>
              </c:strCache>
            </c:strRef>
          </c:tx>
          <c:invertIfNegative val="0"/>
          <c:cat>
            <c:strRef>
              <c:f>Sheet1!$B$4:$B$7</c:f>
              <c:strCache>
                <c:ptCount val="4"/>
                <c:pt idx="0">
                  <c:v>CK</c:v>
                </c:pt>
                <c:pt idx="1">
                  <c:v>T1</c:v>
                </c:pt>
                <c:pt idx="2">
                  <c:v>T2</c:v>
                </c:pt>
                <c:pt idx="3">
                  <c:v>T3</c:v>
                </c:pt>
              </c:strCache>
            </c:strRef>
          </c:cat>
          <c:val>
            <c:numRef>
              <c:f>Sheet1!$C$4:$C$7</c:f>
              <c:numCache>
                <c:formatCode>General</c:formatCode>
                <c:ptCount val="4"/>
                <c:pt idx="0">
                  <c:v>175.6</c:v>
                </c:pt>
                <c:pt idx="1">
                  <c:v>222.3</c:v>
                </c:pt>
                <c:pt idx="2">
                  <c:v>210.9</c:v>
                </c:pt>
                <c:pt idx="3">
                  <c:v>217.2</c:v>
                </c:pt>
              </c:numCache>
            </c:numRef>
          </c:val>
        </c:ser>
        <c:dLbls>
          <c:showLegendKey val="0"/>
          <c:showVal val="0"/>
          <c:showCatName val="0"/>
          <c:showSerName val="0"/>
          <c:showPercent val="0"/>
          <c:showBubbleSize val="0"/>
        </c:dLbls>
        <c:gapWidth val="150"/>
        <c:axId val="2146281424"/>
        <c:axId val="2146279952"/>
      </c:barChart>
      <c:catAx>
        <c:axId val="2146281424"/>
        <c:scaling>
          <c:orientation val="minMax"/>
        </c:scaling>
        <c:delete val="0"/>
        <c:axPos val="b"/>
        <c:numFmt formatCode="General" sourceLinked="0"/>
        <c:majorTickMark val="out"/>
        <c:minorTickMark val="none"/>
        <c:tickLblPos val="nextTo"/>
        <c:crossAx val="2146279952"/>
        <c:crosses val="autoZero"/>
        <c:auto val="1"/>
        <c:lblAlgn val="ctr"/>
        <c:lblOffset val="100"/>
        <c:noMultiLvlLbl val="0"/>
      </c:catAx>
      <c:valAx>
        <c:axId val="2146279952"/>
        <c:scaling>
          <c:orientation val="minMax"/>
          <c:min val="150.0"/>
        </c:scaling>
        <c:delete val="0"/>
        <c:axPos val="l"/>
        <c:majorGridlines/>
        <c:numFmt formatCode="General" sourceLinked="1"/>
        <c:majorTickMark val="out"/>
        <c:minorTickMark val="none"/>
        <c:tickLblPos val="nextTo"/>
        <c:crossAx val="21462814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0.07309</cdr:x>
      <cdr:y>0.32797</cdr:y>
    </cdr:from>
    <cdr:to>
      <cdr:x>0.11042</cdr:x>
      <cdr:y>0.3842</cdr:y>
    </cdr:to>
    <cdr:sp macro="" textlink="">
      <cdr:nvSpPr>
        <cdr:cNvPr id="2" name="TextBox 1"/>
        <cdr:cNvSpPr txBox="1"/>
      </cdr:nvSpPr>
      <cdr:spPr>
        <a:xfrm xmlns:a="http://schemas.openxmlformats.org/drawingml/2006/main">
          <a:off x="605306" y="1577595"/>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b</a:t>
          </a:r>
          <a:endParaRPr lang="en-US" sz="1100"/>
        </a:p>
      </cdr:txBody>
    </cdr:sp>
  </cdr:relSizeAnchor>
  <cdr:relSizeAnchor xmlns:cdr="http://schemas.openxmlformats.org/drawingml/2006/chartDrawing">
    <cdr:from>
      <cdr:x>0.09798</cdr:x>
      <cdr:y>0.15662</cdr:y>
    </cdr:from>
    <cdr:to>
      <cdr:x>0.1353</cdr:x>
      <cdr:y>0.21284</cdr:y>
    </cdr:to>
    <cdr:sp macro="" textlink="">
      <cdr:nvSpPr>
        <cdr:cNvPr id="3" name="TextBox 2"/>
        <cdr:cNvSpPr txBox="1"/>
      </cdr:nvSpPr>
      <cdr:spPr>
        <a:xfrm xmlns:a="http://schemas.openxmlformats.org/drawingml/2006/main">
          <a:off x="811368" y="753347"/>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0.11509</cdr:x>
      <cdr:y>0.19678</cdr:y>
    </cdr:from>
    <cdr:to>
      <cdr:x>0.15241</cdr:x>
      <cdr:y>0.25301</cdr:y>
    </cdr:to>
    <cdr:sp macro="" textlink="">
      <cdr:nvSpPr>
        <cdr:cNvPr id="4" name="TextBox 3"/>
        <cdr:cNvSpPr txBox="1"/>
      </cdr:nvSpPr>
      <cdr:spPr>
        <a:xfrm xmlns:a="http://schemas.openxmlformats.org/drawingml/2006/main">
          <a:off x="953036" y="946530"/>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a:t>
          </a:r>
          <a:endParaRPr lang="en-US" sz="1100"/>
        </a:p>
      </cdr:txBody>
    </cdr:sp>
  </cdr:relSizeAnchor>
  <cdr:relSizeAnchor xmlns:cdr="http://schemas.openxmlformats.org/drawingml/2006/chartDrawing">
    <cdr:from>
      <cdr:x>0.14463</cdr:x>
      <cdr:y>0.19678</cdr:y>
    </cdr:from>
    <cdr:to>
      <cdr:x>0.18196</cdr:x>
      <cdr:y>0.25301</cdr:y>
    </cdr:to>
    <cdr:sp macro="" textlink="">
      <cdr:nvSpPr>
        <cdr:cNvPr id="5" name="TextBox 4"/>
        <cdr:cNvSpPr txBox="1"/>
      </cdr:nvSpPr>
      <cdr:spPr>
        <a:xfrm xmlns:a="http://schemas.openxmlformats.org/drawingml/2006/main">
          <a:off x="1197735" y="946530"/>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0.17263</cdr:x>
      <cdr:y>0.18339</cdr:y>
    </cdr:from>
    <cdr:to>
      <cdr:x>0.20995</cdr:x>
      <cdr:y>0.23962</cdr:y>
    </cdr:to>
    <cdr:sp macro="" textlink="">
      <cdr:nvSpPr>
        <cdr:cNvPr id="6" name="TextBox 5"/>
        <cdr:cNvSpPr txBox="1"/>
      </cdr:nvSpPr>
      <cdr:spPr>
        <a:xfrm xmlns:a="http://schemas.openxmlformats.org/drawingml/2006/main">
          <a:off x="1429555" y="882136"/>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0.1944</cdr:x>
      <cdr:y>0.20213</cdr:y>
    </cdr:from>
    <cdr:to>
      <cdr:x>0.23173</cdr:x>
      <cdr:y>0.25836</cdr:y>
    </cdr:to>
    <cdr:sp macro="" textlink="">
      <cdr:nvSpPr>
        <cdr:cNvPr id="7" name="TextBox 6"/>
        <cdr:cNvSpPr txBox="1"/>
      </cdr:nvSpPr>
      <cdr:spPr>
        <a:xfrm xmlns:a="http://schemas.openxmlformats.org/drawingml/2006/main">
          <a:off x="1609859" y="972288"/>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0.21928</cdr:x>
      <cdr:y>0.21552</cdr:y>
    </cdr:from>
    <cdr:to>
      <cdr:x>0.25661</cdr:x>
      <cdr:y>0.27175</cdr:y>
    </cdr:to>
    <cdr:sp macro="" textlink="">
      <cdr:nvSpPr>
        <cdr:cNvPr id="8" name="TextBox 7"/>
        <cdr:cNvSpPr txBox="1"/>
      </cdr:nvSpPr>
      <cdr:spPr>
        <a:xfrm xmlns:a="http://schemas.openxmlformats.org/drawingml/2006/main">
          <a:off x="1815921" y="1036683"/>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0.24417</cdr:x>
      <cdr:y>0.19678</cdr:y>
    </cdr:from>
    <cdr:to>
      <cdr:x>0.28149</cdr:x>
      <cdr:y>0.25301</cdr:y>
    </cdr:to>
    <cdr:sp macro="" textlink="">
      <cdr:nvSpPr>
        <cdr:cNvPr id="9" name="TextBox 8"/>
        <cdr:cNvSpPr txBox="1"/>
      </cdr:nvSpPr>
      <cdr:spPr>
        <a:xfrm xmlns:a="http://schemas.openxmlformats.org/drawingml/2006/main">
          <a:off x="2021983" y="946530"/>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mtClean="0"/>
            <a:t>a</a:t>
          </a:r>
          <a:endParaRPr lang="en-US" sz="1100"/>
        </a:p>
      </cdr:txBody>
    </cdr:sp>
  </cdr:relSizeAnchor>
  <cdr:relSizeAnchor xmlns:cdr="http://schemas.openxmlformats.org/drawingml/2006/chartDrawing">
    <cdr:from>
      <cdr:x>0.32504</cdr:x>
      <cdr:y>0.56091</cdr:y>
    </cdr:from>
    <cdr:to>
      <cdr:x>0.36236</cdr:x>
      <cdr:y>0.61714</cdr:y>
    </cdr:to>
    <cdr:sp macro="" textlink="">
      <cdr:nvSpPr>
        <cdr:cNvPr id="10" name="TextBox 9"/>
        <cdr:cNvSpPr txBox="1"/>
      </cdr:nvSpPr>
      <cdr:spPr>
        <a:xfrm xmlns:a="http://schemas.openxmlformats.org/drawingml/2006/main">
          <a:off x="2691685" y="2698058"/>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a:t>
          </a:r>
          <a:endParaRPr lang="en-US" sz="1100"/>
        </a:p>
      </cdr:txBody>
    </cdr:sp>
  </cdr:relSizeAnchor>
  <cdr:relSizeAnchor xmlns:cdr="http://schemas.openxmlformats.org/drawingml/2006/chartDrawing">
    <cdr:from>
      <cdr:x>0.29705</cdr:x>
      <cdr:y>0.57965</cdr:y>
    </cdr:from>
    <cdr:to>
      <cdr:x>0.33437</cdr:x>
      <cdr:y>0.63588</cdr:y>
    </cdr:to>
    <cdr:sp macro="" textlink="">
      <cdr:nvSpPr>
        <cdr:cNvPr id="11" name="TextBox 10"/>
        <cdr:cNvSpPr txBox="1"/>
      </cdr:nvSpPr>
      <cdr:spPr>
        <a:xfrm xmlns:a="http://schemas.openxmlformats.org/drawingml/2006/main">
          <a:off x="2459865" y="2788210"/>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a:t>
          </a:r>
          <a:endParaRPr lang="en-US" sz="1100"/>
        </a:p>
      </cdr:txBody>
    </cdr:sp>
  </cdr:relSizeAnchor>
  <cdr:relSizeAnchor xmlns:cdr="http://schemas.openxmlformats.org/drawingml/2006/chartDrawing">
    <cdr:from>
      <cdr:x>0.35148</cdr:x>
      <cdr:y>0.54485</cdr:y>
    </cdr:from>
    <cdr:to>
      <cdr:x>0.3888</cdr:x>
      <cdr:y>0.60107</cdr:y>
    </cdr:to>
    <cdr:sp macro="" textlink="">
      <cdr:nvSpPr>
        <cdr:cNvPr id="12" name="TextBox 11"/>
        <cdr:cNvSpPr txBox="1"/>
      </cdr:nvSpPr>
      <cdr:spPr>
        <a:xfrm xmlns:a="http://schemas.openxmlformats.org/drawingml/2006/main">
          <a:off x="2910626" y="2620785"/>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a:t>
          </a:r>
          <a:endParaRPr lang="en-US" sz="1100"/>
        </a:p>
      </cdr:txBody>
    </cdr:sp>
  </cdr:relSizeAnchor>
  <cdr:relSizeAnchor xmlns:cdr="http://schemas.openxmlformats.org/drawingml/2006/chartDrawing">
    <cdr:from>
      <cdr:x>0.3717</cdr:x>
      <cdr:y>0.52878</cdr:y>
    </cdr:from>
    <cdr:to>
      <cdr:x>0.40902</cdr:x>
      <cdr:y>0.58501</cdr:y>
    </cdr:to>
    <cdr:sp macro="" textlink="">
      <cdr:nvSpPr>
        <cdr:cNvPr id="13" name="TextBox 12"/>
        <cdr:cNvSpPr txBox="1"/>
      </cdr:nvSpPr>
      <cdr:spPr>
        <a:xfrm xmlns:a="http://schemas.openxmlformats.org/drawingml/2006/main">
          <a:off x="3078051" y="2543511"/>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abc</a:t>
          </a:r>
          <a:endParaRPr lang="en-US" sz="1100"/>
        </a:p>
      </cdr:txBody>
    </cdr:sp>
  </cdr:relSizeAnchor>
  <cdr:relSizeAnchor xmlns:cdr="http://schemas.openxmlformats.org/drawingml/2006/chartDrawing">
    <cdr:from>
      <cdr:x>0.39347</cdr:x>
      <cdr:y>0.44578</cdr:y>
    </cdr:from>
    <cdr:to>
      <cdr:x>0.43079</cdr:x>
      <cdr:y>0.50201</cdr:y>
    </cdr:to>
    <cdr:sp macro="" textlink="">
      <cdr:nvSpPr>
        <cdr:cNvPr id="14" name="TextBox 13"/>
        <cdr:cNvSpPr txBox="1"/>
      </cdr:nvSpPr>
      <cdr:spPr>
        <a:xfrm xmlns:a="http://schemas.openxmlformats.org/drawingml/2006/main">
          <a:off x="3258356" y="2144266"/>
          <a:ext cx="309093" cy="270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0.41991</cdr:x>
      <cdr:y>0.49874</cdr:y>
    </cdr:from>
    <cdr:to>
      <cdr:x>0.45723</cdr:x>
      <cdr:y>0.55497</cdr:y>
    </cdr:to>
    <cdr:sp macro="" textlink="">
      <cdr:nvSpPr>
        <cdr:cNvPr id="15" name="TextBox 14"/>
        <cdr:cNvSpPr txBox="1"/>
      </cdr:nvSpPr>
      <cdr:spPr>
        <a:xfrm xmlns:a="http://schemas.openxmlformats.org/drawingml/2006/main">
          <a:off x="3477296" y="2566063"/>
          <a:ext cx="309093" cy="2892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abc</a:t>
          </a:r>
          <a:endParaRPr lang="en-US" sz="1100"/>
        </a:p>
      </cdr:txBody>
    </cdr:sp>
  </cdr:relSizeAnchor>
  <cdr:relSizeAnchor xmlns:cdr="http://schemas.openxmlformats.org/drawingml/2006/chartDrawing">
    <cdr:from>
      <cdr:x>0.44479</cdr:x>
      <cdr:y>0.5388</cdr:y>
    </cdr:from>
    <cdr:to>
      <cdr:x>0.48212</cdr:x>
      <cdr:y>0.59502</cdr:y>
    </cdr:to>
    <cdr:sp macro="" textlink="">
      <cdr:nvSpPr>
        <cdr:cNvPr id="16" name="TextBox 15"/>
        <cdr:cNvSpPr txBox="1"/>
      </cdr:nvSpPr>
      <cdr:spPr>
        <a:xfrm xmlns:a="http://schemas.openxmlformats.org/drawingml/2006/main">
          <a:off x="3683358" y="2772125"/>
          <a:ext cx="309093" cy="2892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bc</a:t>
          </a:r>
          <a:endParaRPr lang="en-US" sz="1100"/>
        </a:p>
      </cdr:txBody>
    </cdr:sp>
  </cdr:relSizeAnchor>
  <cdr:relSizeAnchor xmlns:cdr="http://schemas.openxmlformats.org/drawingml/2006/chartDrawing">
    <cdr:from>
      <cdr:x>0.47278</cdr:x>
      <cdr:y>0.42866</cdr:y>
    </cdr:from>
    <cdr:to>
      <cdr:x>0.51011</cdr:x>
      <cdr:y>0.48488</cdr:y>
    </cdr:to>
    <cdr:sp macro="" textlink="">
      <cdr:nvSpPr>
        <cdr:cNvPr id="17" name="TextBox 16"/>
        <cdr:cNvSpPr txBox="1"/>
      </cdr:nvSpPr>
      <cdr:spPr>
        <a:xfrm xmlns:a="http://schemas.openxmlformats.org/drawingml/2006/main">
          <a:off x="3915178" y="2205454"/>
          <a:ext cx="309093" cy="2892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a:t>
          </a:r>
          <a:endParaRPr lang="en-US" sz="1100"/>
        </a:p>
      </cdr:txBody>
    </cdr:sp>
  </cdr:relSizeAnchor>
  <cdr:relSizeAnchor xmlns:cdr="http://schemas.openxmlformats.org/drawingml/2006/chartDrawing">
    <cdr:from>
      <cdr:x>0.53779</cdr:x>
      <cdr:y>0.53023</cdr:y>
    </cdr:from>
    <cdr:to>
      <cdr:x>0.57511</cdr:x>
      <cdr:y>0.58645</cdr:y>
    </cdr:to>
    <cdr:sp macro="" textlink="">
      <cdr:nvSpPr>
        <cdr:cNvPr id="18" name="TextBox 17"/>
        <cdr:cNvSpPr txBox="1"/>
      </cdr:nvSpPr>
      <cdr:spPr>
        <a:xfrm xmlns:a="http://schemas.openxmlformats.org/drawingml/2006/main">
          <a:off x="4453463" y="2728031"/>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a:t>
          </a:r>
          <a:endParaRPr lang="en-US" sz="1100"/>
        </a:p>
      </cdr:txBody>
    </cdr:sp>
  </cdr:relSizeAnchor>
  <cdr:relSizeAnchor xmlns:cdr="http://schemas.openxmlformats.org/drawingml/2006/chartDrawing">
    <cdr:from>
      <cdr:x>0.55521</cdr:x>
      <cdr:y>0.47081</cdr:y>
    </cdr:from>
    <cdr:to>
      <cdr:x>0.59254</cdr:x>
      <cdr:y>0.52704</cdr:y>
    </cdr:to>
    <cdr:sp macro="" textlink="">
      <cdr:nvSpPr>
        <cdr:cNvPr id="19" name="TextBox 18"/>
        <cdr:cNvSpPr txBox="1"/>
      </cdr:nvSpPr>
      <cdr:spPr>
        <a:xfrm xmlns:a="http://schemas.openxmlformats.org/drawingml/2006/main">
          <a:off x="4597759" y="2422355"/>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0.57854</cdr:x>
      <cdr:y>0.51587</cdr:y>
    </cdr:from>
    <cdr:to>
      <cdr:x>0.61586</cdr:x>
      <cdr:y>0.5721</cdr:y>
    </cdr:to>
    <cdr:sp macro="" textlink="">
      <cdr:nvSpPr>
        <cdr:cNvPr id="20" name="TextBox 19"/>
        <cdr:cNvSpPr txBox="1"/>
      </cdr:nvSpPr>
      <cdr:spPr>
        <a:xfrm xmlns:a="http://schemas.openxmlformats.org/drawingml/2006/main">
          <a:off x="4790942" y="2654175"/>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cb</a:t>
          </a:r>
          <a:endParaRPr lang="en-US" sz="1100"/>
        </a:p>
      </cdr:txBody>
    </cdr:sp>
  </cdr:relSizeAnchor>
  <cdr:relSizeAnchor xmlns:cdr="http://schemas.openxmlformats.org/drawingml/2006/chartDrawing">
    <cdr:from>
      <cdr:x>0.60809</cdr:x>
      <cdr:y>0.44829</cdr:y>
    </cdr:from>
    <cdr:to>
      <cdr:x>0.64541</cdr:x>
      <cdr:y>0.50451</cdr:y>
    </cdr:to>
    <cdr:sp macro="" textlink="">
      <cdr:nvSpPr>
        <cdr:cNvPr id="21" name="TextBox 20"/>
        <cdr:cNvSpPr txBox="1"/>
      </cdr:nvSpPr>
      <cdr:spPr>
        <a:xfrm xmlns:a="http://schemas.openxmlformats.org/drawingml/2006/main">
          <a:off x="5035641" y="2306446"/>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a:t>
          </a:r>
          <a:endParaRPr lang="en-US" sz="1100"/>
        </a:p>
      </cdr:txBody>
    </cdr:sp>
  </cdr:relSizeAnchor>
  <cdr:relSizeAnchor xmlns:cdr="http://schemas.openxmlformats.org/drawingml/2006/chartDrawing">
    <cdr:from>
      <cdr:x>0.65008</cdr:x>
      <cdr:y>0.43827</cdr:y>
    </cdr:from>
    <cdr:to>
      <cdr:x>0.6874</cdr:x>
      <cdr:y>0.4945</cdr:y>
    </cdr:to>
    <cdr:sp macro="" textlink="">
      <cdr:nvSpPr>
        <cdr:cNvPr id="22" name="TextBox 21"/>
        <cdr:cNvSpPr txBox="1"/>
      </cdr:nvSpPr>
      <cdr:spPr>
        <a:xfrm xmlns:a="http://schemas.openxmlformats.org/drawingml/2006/main">
          <a:off x="5383370" y="2254931"/>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a:t>
          </a:r>
          <a:endParaRPr lang="en-US" sz="1100"/>
        </a:p>
      </cdr:txBody>
    </cdr:sp>
  </cdr:relSizeAnchor>
  <cdr:relSizeAnchor xmlns:cdr="http://schemas.openxmlformats.org/drawingml/2006/chartDrawing">
    <cdr:from>
      <cdr:x>0.6258</cdr:x>
      <cdr:y>0.48834</cdr:y>
    </cdr:from>
    <cdr:to>
      <cdr:x>0.66313</cdr:x>
      <cdr:y>0.54456</cdr:y>
    </cdr:to>
    <cdr:sp macro="" textlink="">
      <cdr:nvSpPr>
        <cdr:cNvPr id="23" name="TextBox 22"/>
        <cdr:cNvSpPr txBox="1"/>
      </cdr:nvSpPr>
      <cdr:spPr>
        <a:xfrm xmlns:a="http://schemas.openxmlformats.org/drawingml/2006/main">
          <a:off x="5182325" y="2512509"/>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abc</a:t>
          </a:r>
          <a:endParaRPr lang="en-US" sz="1100"/>
        </a:p>
      </cdr:txBody>
    </cdr:sp>
  </cdr:relSizeAnchor>
  <cdr:relSizeAnchor xmlns:cdr="http://schemas.openxmlformats.org/drawingml/2006/chartDrawing">
    <cdr:from>
      <cdr:x>0.67341</cdr:x>
      <cdr:y>0.47081</cdr:y>
    </cdr:from>
    <cdr:to>
      <cdr:x>0.71073</cdr:x>
      <cdr:y>0.52704</cdr:y>
    </cdr:to>
    <cdr:sp macro="" textlink="">
      <cdr:nvSpPr>
        <cdr:cNvPr id="24" name="TextBox 23"/>
        <cdr:cNvSpPr txBox="1"/>
      </cdr:nvSpPr>
      <cdr:spPr>
        <a:xfrm xmlns:a="http://schemas.openxmlformats.org/drawingml/2006/main">
          <a:off x="5576553" y="2422355"/>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abc</a:t>
          </a:r>
          <a:endParaRPr lang="en-US" sz="1100"/>
        </a:p>
      </cdr:txBody>
    </cdr:sp>
  </cdr:relSizeAnchor>
  <cdr:relSizeAnchor xmlns:cdr="http://schemas.openxmlformats.org/drawingml/2006/chartDrawing">
    <cdr:from>
      <cdr:x>0.70296</cdr:x>
      <cdr:y>0.47832</cdr:y>
    </cdr:from>
    <cdr:to>
      <cdr:x>0.74028</cdr:x>
      <cdr:y>0.53455</cdr:y>
    </cdr:to>
    <cdr:sp macro="" textlink="">
      <cdr:nvSpPr>
        <cdr:cNvPr id="25" name="TextBox 24"/>
        <cdr:cNvSpPr txBox="1"/>
      </cdr:nvSpPr>
      <cdr:spPr>
        <a:xfrm xmlns:a="http://schemas.openxmlformats.org/drawingml/2006/main">
          <a:off x="5821252" y="2460992"/>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abc</a:t>
          </a:r>
          <a:endParaRPr lang="en-US" sz="1100"/>
        </a:p>
      </cdr:txBody>
    </cdr:sp>
  </cdr:relSizeAnchor>
  <cdr:relSizeAnchor xmlns:cdr="http://schemas.openxmlformats.org/drawingml/2006/chartDrawing">
    <cdr:from>
      <cdr:x>0.7605</cdr:x>
      <cdr:y>0.56883</cdr:y>
    </cdr:from>
    <cdr:to>
      <cdr:x>0.79782</cdr:x>
      <cdr:y>0.62506</cdr:y>
    </cdr:to>
    <cdr:sp macro="" textlink="">
      <cdr:nvSpPr>
        <cdr:cNvPr id="26" name="TextBox 25"/>
        <cdr:cNvSpPr txBox="1"/>
      </cdr:nvSpPr>
      <cdr:spPr>
        <a:xfrm xmlns:a="http://schemas.openxmlformats.org/drawingml/2006/main">
          <a:off x="6297770" y="2926671"/>
          <a:ext cx="309093" cy="2892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t>c</a:t>
          </a:r>
          <a:endParaRPr lang="en-US" sz="1100"/>
        </a:p>
      </cdr:txBody>
    </cdr:sp>
  </cdr:relSizeAnchor>
  <cdr:relSizeAnchor xmlns:cdr="http://schemas.openxmlformats.org/drawingml/2006/chartDrawing">
    <cdr:from>
      <cdr:x>0.78849</cdr:x>
      <cdr:y>0.47582</cdr:y>
    </cdr:from>
    <cdr:to>
      <cdr:x>0.82582</cdr:x>
      <cdr:y>0.53205</cdr:y>
    </cdr:to>
    <cdr:sp macro="" textlink="">
      <cdr:nvSpPr>
        <cdr:cNvPr id="27" name="TextBox 26"/>
        <cdr:cNvSpPr txBox="1"/>
      </cdr:nvSpPr>
      <cdr:spPr>
        <a:xfrm xmlns:a="http://schemas.openxmlformats.org/drawingml/2006/main">
          <a:off x="6529590" y="2448113"/>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bc</a:t>
          </a:r>
          <a:endParaRPr lang="en-US" sz="1100"/>
        </a:p>
      </cdr:txBody>
    </cdr:sp>
  </cdr:relSizeAnchor>
  <cdr:relSizeAnchor xmlns:cdr="http://schemas.openxmlformats.org/drawingml/2006/chartDrawing">
    <cdr:from>
      <cdr:x>0.80715</cdr:x>
      <cdr:y>0.40823</cdr:y>
    </cdr:from>
    <cdr:to>
      <cdr:x>0.84448</cdr:x>
      <cdr:y>0.46446</cdr:y>
    </cdr:to>
    <cdr:sp macro="" textlink="">
      <cdr:nvSpPr>
        <cdr:cNvPr id="28" name="TextBox 27"/>
        <cdr:cNvSpPr txBox="1"/>
      </cdr:nvSpPr>
      <cdr:spPr>
        <a:xfrm xmlns:a="http://schemas.openxmlformats.org/drawingml/2006/main">
          <a:off x="6684137" y="2100383"/>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0.85692</cdr:x>
      <cdr:y>0.43076</cdr:y>
    </cdr:from>
    <cdr:to>
      <cdr:x>0.89425</cdr:x>
      <cdr:y>0.48699</cdr:y>
    </cdr:to>
    <cdr:sp macro="" textlink="">
      <cdr:nvSpPr>
        <cdr:cNvPr id="29" name="TextBox 28"/>
        <cdr:cNvSpPr txBox="1"/>
      </cdr:nvSpPr>
      <cdr:spPr>
        <a:xfrm xmlns:a="http://schemas.openxmlformats.org/drawingml/2006/main">
          <a:off x="7096261" y="2216293"/>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0.8818</cdr:x>
      <cdr:y>0.44828</cdr:y>
    </cdr:from>
    <cdr:to>
      <cdr:x>0.91913</cdr:x>
      <cdr:y>0.50451</cdr:y>
    </cdr:to>
    <cdr:sp macro="" textlink="">
      <cdr:nvSpPr>
        <cdr:cNvPr id="30" name="TextBox 29"/>
        <cdr:cNvSpPr txBox="1"/>
      </cdr:nvSpPr>
      <cdr:spPr>
        <a:xfrm xmlns:a="http://schemas.openxmlformats.org/drawingml/2006/main">
          <a:off x="7302323" y="2306445"/>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0.93157</cdr:x>
      <cdr:y>0.32813</cdr:y>
    </cdr:from>
    <cdr:to>
      <cdr:x>0.9689</cdr:x>
      <cdr:y>0.38436</cdr:y>
    </cdr:to>
    <cdr:sp macro="" textlink="">
      <cdr:nvSpPr>
        <cdr:cNvPr id="31" name="TextBox 30"/>
        <cdr:cNvSpPr txBox="1"/>
      </cdr:nvSpPr>
      <cdr:spPr>
        <a:xfrm xmlns:a="http://schemas.openxmlformats.org/drawingml/2006/main">
          <a:off x="7714446" y="1688261"/>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a:t>
          </a:r>
          <a:endParaRPr lang="en-US" sz="1100"/>
        </a:p>
      </cdr:txBody>
    </cdr:sp>
  </cdr:relSizeAnchor>
  <cdr:relSizeAnchor xmlns:cdr="http://schemas.openxmlformats.org/drawingml/2006/chartDrawing">
    <cdr:from>
      <cdr:x>0.90669</cdr:x>
      <cdr:y>0.40072</cdr:y>
    </cdr:from>
    <cdr:to>
      <cdr:x>0.94401</cdr:x>
      <cdr:y>0.45695</cdr:y>
    </cdr:to>
    <cdr:sp macro="" textlink="">
      <cdr:nvSpPr>
        <cdr:cNvPr id="32" name="TextBox 31"/>
        <cdr:cNvSpPr txBox="1"/>
      </cdr:nvSpPr>
      <cdr:spPr>
        <a:xfrm xmlns:a="http://schemas.openxmlformats.org/drawingml/2006/main">
          <a:off x="7508385" y="2061746"/>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ab</a:t>
          </a:r>
          <a:endParaRPr lang="en-US" sz="1100"/>
        </a:p>
      </cdr:txBody>
    </cdr:sp>
  </cdr:relSizeAnchor>
  <cdr:relSizeAnchor xmlns:cdr="http://schemas.openxmlformats.org/drawingml/2006/chartDrawing">
    <cdr:from>
      <cdr:x>0.83359</cdr:x>
      <cdr:y>0.50335</cdr:y>
    </cdr:from>
    <cdr:to>
      <cdr:x>0.87092</cdr:x>
      <cdr:y>0.55958</cdr:y>
    </cdr:to>
    <cdr:sp macro="" textlink="">
      <cdr:nvSpPr>
        <cdr:cNvPr id="33" name="TextBox 32"/>
        <cdr:cNvSpPr txBox="1"/>
      </cdr:nvSpPr>
      <cdr:spPr>
        <a:xfrm xmlns:a="http://schemas.openxmlformats.org/drawingml/2006/main">
          <a:off x="6903077" y="2589780"/>
          <a:ext cx="309093" cy="289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smtClean="0"/>
            <a:t>bc</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0.15625</cdr:x>
      <cdr:y>0.42525</cdr:y>
    </cdr:from>
    <cdr:to>
      <cdr:x>0.20417</cdr:x>
      <cdr:y>0.49492</cdr:y>
    </cdr:to>
    <cdr:sp macro="" textlink="">
      <cdr:nvSpPr>
        <cdr:cNvPr id="2" name="TextBox 1"/>
        <cdr:cNvSpPr txBox="1"/>
      </cdr:nvSpPr>
      <cdr:spPr>
        <a:xfrm xmlns:a="http://schemas.openxmlformats.org/drawingml/2006/main">
          <a:off x="714375" y="1395414"/>
          <a:ext cx="219075"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0.10709</cdr:x>
      <cdr:y>0.36298</cdr:y>
    </cdr:from>
    <cdr:to>
      <cdr:x>0.17167</cdr:x>
      <cdr:y>0.45297</cdr:y>
    </cdr:to>
    <cdr:sp macro="" textlink="">
      <cdr:nvSpPr>
        <cdr:cNvPr id="3" name="TextBox 2"/>
        <cdr:cNvSpPr txBox="1"/>
      </cdr:nvSpPr>
      <cdr:spPr>
        <a:xfrm xmlns:a="http://schemas.openxmlformats.org/drawingml/2006/main">
          <a:off x="962339" y="1931251"/>
          <a:ext cx="580308" cy="478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e</a:t>
          </a:r>
        </a:p>
      </cdr:txBody>
    </cdr:sp>
  </cdr:relSizeAnchor>
  <cdr:relSizeAnchor xmlns:cdr="http://schemas.openxmlformats.org/drawingml/2006/chartDrawing">
    <cdr:from>
      <cdr:x>0.22818</cdr:x>
      <cdr:y>0.27581</cdr:y>
    </cdr:from>
    <cdr:to>
      <cdr:x>0.29276</cdr:x>
      <cdr:y>0.3658</cdr:y>
    </cdr:to>
    <cdr:sp macro="" textlink="">
      <cdr:nvSpPr>
        <cdr:cNvPr id="4" name="TextBox 3"/>
        <cdr:cNvSpPr txBox="1"/>
      </cdr:nvSpPr>
      <cdr:spPr>
        <a:xfrm xmlns:a="http://schemas.openxmlformats.org/drawingml/2006/main">
          <a:off x="2050427" y="1467453"/>
          <a:ext cx="580308" cy="478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d</a:t>
          </a:r>
        </a:p>
      </cdr:txBody>
    </cdr:sp>
  </cdr:relSizeAnchor>
  <cdr:relSizeAnchor xmlns:cdr="http://schemas.openxmlformats.org/drawingml/2006/chartDrawing">
    <cdr:from>
      <cdr:x>0.67083</cdr:x>
      <cdr:y>0.23674</cdr:y>
    </cdr:from>
    <cdr:to>
      <cdr:x>0.73542</cdr:x>
      <cdr:y>0.32673</cdr:y>
    </cdr:to>
    <cdr:sp macro="" textlink="">
      <cdr:nvSpPr>
        <cdr:cNvPr id="5" name="TextBox 4"/>
        <cdr:cNvSpPr txBox="1"/>
      </cdr:nvSpPr>
      <cdr:spPr>
        <a:xfrm xmlns:a="http://schemas.openxmlformats.org/drawingml/2006/main">
          <a:off x="6027996" y="1259617"/>
          <a:ext cx="580398" cy="478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cd</a:t>
          </a:r>
        </a:p>
      </cdr:txBody>
    </cdr:sp>
  </cdr:relSizeAnchor>
  <cdr:relSizeAnchor xmlns:cdr="http://schemas.openxmlformats.org/drawingml/2006/chartDrawing">
    <cdr:from>
      <cdr:x>0.44308</cdr:x>
      <cdr:y>0.23849</cdr:y>
    </cdr:from>
    <cdr:to>
      <cdr:x>0.50766</cdr:x>
      <cdr:y>0.32847</cdr:y>
    </cdr:to>
    <cdr:sp macro="" textlink="">
      <cdr:nvSpPr>
        <cdr:cNvPr id="6" name="TextBox 5"/>
        <cdr:cNvSpPr txBox="1"/>
      </cdr:nvSpPr>
      <cdr:spPr>
        <a:xfrm xmlns:a="http://schemas.openxmlformats.org/drawingml/2006/main">
          <a:off x="3981492" y="1268914"/>
          <a:ext cx="580308" cy="478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err="1"/>
            <a:t>bcd</a:t>
          </a:r>
          <a:endParaRPr lang="en-US" sz="1100" dirty="0"/>
        </a:p>
      </cdr:txBody>
    </cdr:sp>
  </cdr:relSizeAnchor>
  <cdr:relSizeAnchor xmlns:cdr="http://schemas.openxmlformats.org/drawingml/2006/chartDrawing">
    <cdr:from>
      <cdr:x>0.32962</cdr:x>
      <cdr:y>0.17778</cdr:y>
    </cdr:from>
    <cdr:to>
      <cdr:x>0.3942</cdr:x>
      <cdr:y>0.26776</cdr:y>
    </cdr:to>
    <cdr:sp macro="" textlink="">
      <cdr:nvSpPr>
        <cdr:cNvPr id="7" name="TextBox 6"/>
        <cdr:cNvSpPr txBox="1"/>
      </cdr:nvSpPr>
      <cdr:spPr>
        <a:xfrm xmlns:a="http://schemas.openxmlformats.org/drawingml/2006/main">
          <a:off x="2961895" y="945902"/>
          <a:ext cx="580308" cy="478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err="1"/>
            <a:t>bc</a:t>
          </a:r>
          <a:endParaRPr lang="en-US" sz="1100" dirty="0"/>
        </a:p>
      </cdr:txBody>
    </cdr:sp>
  </cdr:relSizeAnchor>
  <cdr:relSizeAnchor xmlns:cdr="http://schemas.openxmlformats.org/drawingml/2006/chartDrawing">
    <cdr:from>
      <cdr:x>0.88609</cdr:x>
      <cdr:y>0.16668</cdr:y>
    </cdr:from>
    <cdr:to>
      <cdr:x>0.95067</cdr:x>
      <cdr:y>0.25667</cdr:y>
    </cdr:to>
    <cdr:sp macro="" textlink="">
      <cdr:nvSpPr>
        <cdr:cNvPr id="8" name="TextBox 7"/>
        <cdr:cNvSpPr txBox="1"/>
      </cdr:nvSpPr>
      <cdr:spPr>
        <a:xfrm xmlns:a="http://schemas.openxmlformats.org/drawingml/2006/main">
          <a:off x="7962266" y="886859"/>
          <a:ext cx="580308" cy="478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err="1"/>
            <a:t>abc</a:t>
          </a:r>
          <a:endParaRPr lang="en-US" sz="1100" dirty="0"/>
        </a:p>
      </cdr:txBody>
    </cdr:sp>
  </cdr:relSizeAnchor>
  <cdr:relSizeAnchor xmlns:cdr="http://schemas.openxmlformats.org/drawingml/2006/chartDrawing">
    <cdr:from>
      <cdr:x>0.55357</cdr:x>
      <cdr:y>0.14043</cdr:y>
    </cdr:from>
    <cdr:to>
      <cdr:x>0.61815</cdr:x>
      <cdr:y>0.23042</cdr:y>
    </cdr:to>
    <cdr:sp macro="" textlink="">
      <cdr:nvSpPr>
        <cdr:cNvPr id="9" name="TextBox 8"/>
        <cdr:cNvSpPr txBox="1"/>
      </cdr:nvSpPr>
      <cdr:spPr>
        <a:xfrm xmlns:a="http://schemas.openxmlformats.org/drawingml/2006/main">
          <a:off x="4974342" y="747159"/>
          <a:ext cx="580308" cy="478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err="1"/>
            <a:t>ab</a:t>
          </a:r>
          <a:endParaRPr lang="en-US" sz="1100" dirty="0"/>
        </a:p>
      </cdr:txBody>
    </cdr:sp>
  </cdr:relSizeAnchor>
  <cdr:relSizeAnchor xmlns:cdr="http://schemas.openxmlformats.org/drawingml/2006/chartDrawing">
    <cdr:from>
      <cdr:x>0.78423</cdr:x>
      <cdr:y>0.12437</cdr:y>
    </cdr:from>
    <cdr:to>
      <cdr:x>0.84881</cdr:x>
      <cdr:y>0.21435</cdr:y>
    </cdr:to>
    <cdr:sp macro="" textlink="">
      <cdr:nvSpPr>
        <cdr:cNvPr id="10" name="TextBox 9"/>
        <cdr:cNvSpPr txBox="1"/>
      </cdr:nvSpPr>
      <cdr:spPr>
        <a:xfrm xmlns:a="http://schemas.openxmlformats.org/drawingml/2006/main">
          <a:off x="7046964" y="661715"/>
          <a:ext cx="580308" cy="478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a</a:t>
          </a:r>
        </a:p>
      </cdr:txBody>
    </cdr:sp>
  </cdr:relSizeAnchor>
</c:userShapes>
</file>

<file path=ppt/drawings/drawing3.xml><?xml version="1.0" encoding="utf-8"?>
<c:userShapes xmlns:c="http://schemas.openxmlformats.org/drawingml/2006/chart">
  <cdr:relSizeAnchor xmlns:cdr="http://schemas.openxmlformats.org/drawingml/2006/chartDrawing">
    <cdr:from>
      <cdr:x>0.31466</cdr:x>
      <cdr:y>0.13027</cdr:y>
    </cdr:from>
    <cdr:to>
      <cdr:x>0.3793</cdr:x>
      <cdr:y>0.24671</cdr:y>
    </cdr:to>
    <cdr:sp macro="" textlink="">
      <cdr:nvSpPr>
        <cdr:cNvPr id="2" name="TextBox 1"/>
        <cdr:cNvSpPr txBox="1"/>
      </cdr:nvSpPr>
      <cdr:spPr>
        <a:xfrm xmlns:a="http://schemas.openxmlformats.org/drawingml/2006/main">
          <a:off x="2472772" y="468884"/>
          <a:ext cx="508000"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CD</a:t>
          </a:r>
          <a:endParaRPr lang="en-US" sz="1800" dirty="0"/>
        </a:p>
      </cdr:txBody>
    </cdr:sp>
  </cdr:relSizeAnchor>
  <cdr:relSizeAnchor xmlns:cdr="http://schemas.openxmlformats.org/drawingml/2006/chartDrawing">
    <cdr:from>
      <cdr:x>0.49081</cdr:x>
      <cdr:y>0.07076</cdr:y>
    </cdr:from>
    <cdr:to>
      <cdr:x>0.58454</cdr:x>
      <cdr:y>0.1625</cdr:y>
    </cdr:to>
    <cdr:sp macro="" textlink="">
      <cdr:nvSpPr>
        <cdr:cNvPr id="4" name="TextBox 3"/>
        <cdr:cNvSpPr txBox="1"/>
      </cdr:nvSpPr>
      <cdr:spPr>
        <a:xfrm xmlns:a="http://schemas.openxmlformats.org/drawingml/2006/main">
          <a:off x="3857072" y="254688"/>
          <a:ext cx="736600" cy="33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ABC</a:t>
          </a:r>
          <a:endParaRPr lang="en-US" sz="1800" dirty="0"/>
        </a:p>
      </cdr:txBody>
    </cdr:sp>
  </cdr:relSizeAnchor>
  <cdr:relSizeAnchor xmlns:cdr="http://schemas.openxmlformats.org/drawingml/2006/chartDrawing">
    <cdr:from>
      <cdr:x>0.88474</cdr:x>
      <cdr:y>2.77833E-7</cdr:y>
    </cdr:from>
    <cdr:to>
      <cdr:x>0.9316</cdr:x>
      <cdr:y>0.10204</cdr:y>
    </cdr:to>
    <cdr:sp macro="" textlink="">
      <cdr:nvSpPr>
        <cdr:cNvPr id="5" name="TextBox 4"/>
        <cdr:cNvSpPr txBox="1"/>
      </cdr:nvSpPr>
      <cdr:spPr>
        <a:xfrm xmlns:a="http://schemas.openxmlformats.org/drawingml/2006/main">
          <a:off x="6952818" y="1"/>
          <a:ext cx="368300" cy="3672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0.36936</cdr:x>
      <cdr:y>0.46215</cdr:y>
    </cdr:from>
    <cdr:to>
      <cdr:x>0.48088</cdr:x>
      <cdr:y>0.57238</cdr:y>
    </cdr:to>
    <cdr:sp macro="" textlink="">
      <cdr:nvSpPr>
        <cdr:cNvPr id="2" name="文本框 1"/>
        <cdr:cNvSpPr txBox="1"/>
      </cdr:nvSpPr>
      <cdr:spPr>
        <a:xfrm xmlns:a="http://schemas.openxmlformats.org/drawingml/2006/main">
          <a:off x="1891376" y="1883758"/>
          <a:ext cx="571054"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a:t>b</a:t>
          </a:r>
          <a:endParaRPr lang="zh-CN" altLang="en-US" sz="2000" dirty="0"/>
        </a:p>
      </cdr:txBody>
    </cdr:sp>
  </cdr:relSizeAnchor>
  <cdr:relSizeAnchor xmlns:cdr="http://schemas.openxmlformats.org/drawingml/2006/chartDrawing">
    <cdr:from>
      <cdr:x>0.15216</cdr:x>
      <cdr:y>0.03696</cdr:y>
    </cdr:from>
    <cdr:to>
      <cdr:x>0.26368</cdr:x>
      <cdr:y>0.14719</cdr:y>
    </cdr:to>
    <cdr:sp macro="" textlink="">
      <cdr:nvSpPr>
        <cdr:cNvPr id="3" name="文本框 1"/>
        <cdr:cNvSpPr txBox="1"/>
      </cdr:nvSpPr>
      <cdr:spPr>
        <a:xfrm xmlns:a="http://schemas.openxmlformats.org/drawingml/2006/main">
          <a:off x="779176" y="150653"/>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a</a:t>
          </a:r>
          <a:endParaRPr lang="zh-CN" altLang="en-US" sz="2000" dirty="0"/>
        </a:p>
      </cdr:txBody>
    </cdr:sp>
  </cdr:relSizeAnchor>
  <cdr:relSizeAnchor xmlns:cdr="http://schemas.openxmlformats.org/drawingml/2006/chartDrawing">
    <cdr:from>
      <cdr:x>0.59996</cdr:x>
      <cdr:y>0.4667</cdr:y>
    </cdr:from>
    <cdr:to>
      <cdr:x>0.71148</cdr:x>
      <cdr:y>0.57693</cdr:y>
    </cdr:to>
    <cdr:sp macro="" textlink="">
      <cdr:nvSpPr>
        <cdr:cNvPr id="4" name="文本框 1"/>
        <cdr:cNvSpPr txBox="1"/>
      </cdr:nvSpPr>
      <cdr:spPr>
        <a:xfrm xmlns:a="http://schemas.openxmlformats.org/drawingml/2006/main">
          <a:off x="3072198" y="1902339"/>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a:t>b</a:t>
          </a:r>
          <a:endParaRPr lang="zh-CN" altLang="en-US" sz="2000" dirty="0"/>
        </a:p>
      </cdr:txBody>
    </cdr:sp>
  </cdr:relSizeAnchor>
  <cdr:relSizeAnchor xmlns:cdr="http://schemas.openxmlformats.org/drawingml/2006/chartDrawing">
    <cdr:from>
      <cdr:x>0.81974</cdr:x>
      <cdr:y>0.35192</cdr:y>
    </cdr:from>
    <cdr:to>
      <cdr:x>0.93126</cdr:x>
      <cdr:y>0.46215</cdr:y>
    </cdr:to>
    <cdr:sp macro="" textlink="">
      <cdr:nvSpPr>
        <cdr:cNvPr id="5" name="文本框 1"/>
        <cdr:cNvSpPr txBox="1"/>
      </cdr:nvSpPr>
      <cdr:spPr>
        <a:xfrm xmlns:a="http://schemas.openxmlformats.org/drawingml/2006/main">
          <a:off x="4197612" y="1434448"/>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a:t>b</a:t>
          </a:r>
          <a:endParaRPr lang="zh-CN" altLang="en-US" sz="2000" dirty="0"/>
        </a:p>
      </cdr:txBody>
    </cdr:sp>
  </cdr:relSizeAnchor>
</c:userShapes>
</file>

<file path=ppt/drawings/drawing5.xml><?xml version="1.0" encoding="utf-8"?>
<c:userShapes xmlns:c="http://schemas.openxmlformats.org/drawingml/2006/chart">
  <cdr:relSizeAnchor xmlns:cdr="http://schemas.openxmlformats.org/drawingml/2006/chartDrawing">
    <cdr:from>
      <cdr:x>0.86899</cdr:x>
      <cdr:y>0.5</cdr:y>
    </cdr:from>
    <cdr:to>
      <cdr:x>1</cdr:x>
      <cdr:y>0.60635</cdr:y>
    </cdr:to>
    <cdr:sp macro="" textlink="">
      <cdr:nvSpPr>
        <cdr:cNvPr id="2" name="文本框 1"/>
        <cdr:cNvSpPr txBox="1"/>
      </cdr:nvSpPr>
      <cdr:spPr>
        <a:xfrm xmlns:a="http://schemas.openxmlformats.org/drawingml/2006/main">
          <a:off x="3787897" y="2112358"/>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a:t>c</a:t>
          </a:r>
          <a:endParaRPr lang="zh-CN" altLang="en-US" sz="2000" dirty="0"/>
        </a:p>
      </cdr:txBody>
    </cdr:sp>
  </cdr:relSizeAnchor>
  <cdr:relSizeAnchor xmlns:cdr="http://schemas.openxmlformats.org/drawingml/2006/chartDrawing">
    <cdr:from>
      <cdr:x>0.14657</cdr:x>
      <cdr:y>0.16721</cdr:y>
    </cdr:from>
    <cdr:to>
      <cdr:x>0.27758</cdr:x>
      <cdr:y>0.27356</cdr:y>
    </cdr:to>
    <cdr:sp macro="" textlink="">
      <cdr:nvSpPr>
        <cdr:cNvPr id="3" name="文本框 1"/>
        <cdr:cNvSpPr txBox="1"/>
      </cdr:nvSpPr>
      <cdr:spPr>
        <a:xfrm xmlns:a="http://schemas.openxmlformats.org/drawingml/2006/main">
          <a:off x="638908" y="706420"/>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a</a:t>
          </a:r>
          <a:endParaRPr lang="zh-CN" altLang="en-US" sz="2000" dirty="0"/>
        </a:p>
      </cdr:txBody>
    </cdr:sp>
  </cdr:relSizeAnchor>
  <cdr:relSizeAnchor xmlns:cdr="http://schemas.openxmlformats.org/drawingml/2006/chartDrawing">
    <cdr:from>
      <cdr:x>0.3244</cdr:x>
      <cdr:y>0.34812</cdr:y>
    </cdr:from>
    <cdr:to>
      <cdr:x>0.45541</cdr:x>
      <cdr:y>0.45447</cdr:y>
    </cdr:to>
    <cdr:sp macro="" textlink="">
      <cdr:nvSpPr>
        <cdr:cNvPr id="4" name="文本框 1"/>
        <cdr:cNvSpPr txBox="1"/>
      </cdr:nvSpPr>
      <cdr:spPr>
        <a:xfrm xmlns:a="http://schemas.openxmlformats.org/drawingml/2006/main">
          <a:off x="1414044" y="1470695"/>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a:t>b</a:t>
          </a:r>
          <a:endParaRPr lang="zh-CN" altLang="en-US" sz="2000" dirty="0"/>
        </a:p>
      </cdr:txBody>
    </cdr:sp>
  </cdr:relSizeAnchor>
  <cdr:relSizeAnchor xmlns:cdr="http://schemas.openxmlformats.org/drawingml/2006/chartDrawing">
    <cdr:from>
      <cdr:x>0.48888</cdr:x>
      <cdr:y>0.34812</cdr:y>
    </cdr:from>
    <cdr:to>
      <cdr:x>0.61989</cdr:x>
      <cdr:y>0.45447</cdr:y>
    </cdr:to>
    <cdr:sp macro="" textlink="">
      <cdr:nvSpPr>
        <cdr:cNvPr id="5" name="文本框 1"/>
        <cdr:cNvSpPr txBox="1"/>
      </cdr:nvSpPr>
      <cdr:spPr>
        <a:xfrm xmlns:a="http://schemas.openxmlformats.org/drawingml/2006/main">
          <a:off x="2131000" y="1470695"/>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err="1" smtClean="0"/>
            <a:t>bc</a:t>
          </a:r>
          <a:endParaRPr lang="zh-CN" altLang="en-US" sz="2000" dirty="0"/>
        </a:p>
      </cdr:txBody>
    </cdr:sp>
  </cdr:relSizeAnchor>
  <cdr:relSizeAnchor xmlns:cdr="http://schemas.openxmlformats.org/drawingml/2006/chartDrawing">
    <cdr:from>
      <cdr:x>0.67571</cdr:x>
      <cdr:y>0.34489</cdr:y>
    </cdr:from>
    <cdr:to>
      <cdr:x>0.80672</cdr:x>
      <cdr:y>0.45124</cdr:y>
    </cdr:to>
    <cdr:sp macro="" textlink="">
      <cdr:nvSpPr>
        <cdr:cNvPr id="6" name="文本框 1"/>
        <cdr:cNvSpPr txBox="1"/>
      </cdr:nvSpPr>
      <cdr:spPr>
        <a:xfrm xmlns:a="http://schemas.openxmlformats.org/drawingml/2006/main">
          <a:off x="2945379" y="1457047"/>
          <a:ext cx="571053" cy="449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err="1" smtClean="0"/>
            <a:t>bc</a:t>
          </a:r>
          <a:endParaRPr lang="zh-CN" altLang="en-US" sz="2000" dirty="0"/>
        </a:p>
      </cdr:txBody>
    </cdr:sp>
  </cdr:relSizeAnchor>
</c:userShapes>
</file>

<file path=ppt/drawings/drawing6.xml><?xml version="1.0" encoding="utf-8"?>
<c:userShapes xmlns:c="http://schemas.openxmlformats.org/drawingml/2006/chart">
  <cdr:relSizeAnchor xmlns:cdr="http://schemas.openxmlformats.org/drawingml/2006/chartDrawing">
    <cdr:from>
      <cdr:x>0.14203</cdr:x>
      <cdr:y>0.10802</cdr:y>
    </cdr:from>
    <cdr:to>
      <cdr:x>0.22573</cdr:x>
      <cdr:y>0.1468</cdr:y>
    </cdr:to>
    <cdr:sp macro="" textlink="">
      <cdr:nvSpPr>
        <cdr:cNvPr id="2" name="文本框 1"/>
        <cdr:cNvSpPr txBox="1"/>
      </cdr:nvSpPr>
      <cdr:spPr>
        <a:xfrm xmlns:a="http://schemas.openxmlformats.org/drawingml/2006/main">
          <a:off x="763839" y="391839"/>
          <a:ext cx="450166" cy="140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0.16949</cdr:x>
      <cdr:y>0.10354</cdr:y>
    </cdr:from>
    <cdr:to>
      <cdr:x>0.27674</cdr:x>
      <cdr:y>0.20825</cdr:y>
    </cdr:to>
    <cdr:sp macro="" textlink="">
      <cdr:nvSpPr>
        <cdr:cNvPr id="3" name="文本框 2"/>
        <cdr:cNvSpPr txBox="1"/>
      </cdr:nvSpPr>
      <cdr:spPr>
        <a:xfrm xmlns:a="http://schemas.openxmlformats.org/drawingml/2006/main">
          <a:off x="911549" y="444272"/>
          <a:ext cx="576775" cy="449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2000" dirty="0" smtClean="0"/>
            <a:t>ab</a:t>
          </a:r>
          <a:endParaRPr lang="zh-CN" altLang="en-US" sz="2000" dirty="0"/>
        </a:p>
      </cdr:txBody>
    </cdr:sp>
  </cdr:relSizeAnchor>
  <cdr:relSizeAnchor xmlns:cdr="http://schemas.openxmlformats.org/drawingml/2006/chartDrawing">
    <cdr:from>
      <cdr:x>0.83743</cdr:x>
      <cdr:y>0.27476</cdr:y>
    </cdr:from>
    <cdr:to>
      <cdr:x>0.94468</cdr:x>
      <cdr:y>0.37947</cdr:y>
    </cdr:to>
    <cdr:sp macro="" textlink="">
      <cdr:nvSpPr>
        <cdr:cNvPr id="4" name="文本框 1"/>
        <cdr:cNvSpPr txBox="1"/>
      </cdr:nvSpPr>
      <cdr:spPr>
        <a:xfrm xmlns:a="http://schemas.openxmlformats.org/drawingml/2006/main">
          <a:off x="4503754" y="1178877"/>
          <a:ext cx="576775" cy="449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b</a:t>
          </a:r>
          <a:endParaRPr lang="zh-CN" altLang="en-US" sz="2000" dirty="0"/>
        </a:p>
      </cdr:txBody>
    </cdr:sp>
  </cdr:relSizeAnchor>
  <cdr:relSizeAnchor xmlns:cdr="http://schemas.openxmlformats.org/drawingml/2006/chartDrawing">
    <cdr:from>
      <cdr:x>0.61054</cdr:x>
      <cdr:y>0.11067</cdr:y>
    </cdr:from>
    <cdr:to>
      <cdr:x>0.71779</cdr:x>
      <cdr:y>0.21538</cdr:y>
    </cdr:to>
    <cdr:sp macro="" textlink="">
      <cdr:nvSpPr>
        <cdr:cNvPr id="5" name="文本框 1"/>
        <cdr:cNvSpPr txBox="1"/>
      </cdr:nvSpPr>
      <cdr:spPr>
        <a:xfrm xmlns:a="http://schemas.openxmlformats.org/drawingml/2006/main">
          <a:off x="3283518" y="474858"/>
          <a:ext cx="576775" cy="449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a</a:t>
          </a:r>
          <a:endParaRPr lang="zh-CN" altLang="en-US" sz="2000" dirty="0"/>
        </a:p>
      </cdr:txBody>
    </cdr:sp>
  </cdr:relSizeAnchor>
  <cdr:relSizeAnchor xmlns:cdr="http://schemas.openxmlformats.org/drawingml/2006/chartDrawing">
    <cdr:from>
      <cdr:x>0.40322</cdr:x>
      <cdr:y>0.01999</cdr:y>
    </cdr:from>
    <cdr:to>
      <cdr:x>0.51046</cdr:x>
      <cdr:y>0.12471</cdr:y>
    </cdr:to>
    <cdr:sp macro="" textlink="">
      <cdr:nvSpPr>
        <cdr:cNvPr id="6" name="文本框 1"/>
        <cdr:cNvSpPr txBox="1"/>
      </cdr:nvSpPr>
      <cdr:spPr>
        <a:xfrm xmlns:a="http://schemas.openxmlformats.org/drawingml/2006/main">
          <a:off x="2168517" y="85791"/>
          <a:ext cx="576775" cy="449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a</a:t>
          </a:r>
          <a:endParaRPr lang="zh-CN" altLang="en-US" sz="2000" dirty="0"/>
        </a:p>
      </cdr:txBody>
    </cdr:sp>
  </cdr:relSizeAnchor>
  <cdr:relSizeAnchor xmlns:cdr="http://schemas.openxmlformats.org/drawingml/2006/chartDrawing">
    <cdr:from>
      <cdr:x>0.0068</cdr:x>
      <cdr:y>0.09508</cdr:y>
    </cdr:from>
    <cdr:to>
      <cdr:x>0.06294</cdr:x>
      <cdr:y>0.90492</cdr:y>
    </cdr:to>
    <cdr:sp macro="" textlink="">
      <cdr:nvSpPr>
        <cdr:cNvPr id="7" name="文本框 6"/>
        <cdr:cNvSpPr txBox="1"/>
      </cdr:nvSpPr>
      <cdr:spPr>
        <a:xfrm xmlns:a="http://schemas.openxmlformats.org/drawingml/2006/main">
          <a:off x="44296" y="407963"/>
          <a:ext cx="365760" cy="3474720"/>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zh-CN" alt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0.83726</cdr:x>
      <cdr:y>0.32957</cdr:y>
    </cdr:from>
    <cdr:to>
      <cdr:x>0.94428</cdr:x>
      <cdr:y>0.43545</cdr:y>
    </cdr:to>
    <cdr:sp macro="" textlink="">
      <cdr:nvSpPr>
        <cdr:cNvPr id="2" name="文本框 1"/>
        <cdr:cNvSpPr txBox="1"/>
      </cdr:nvSpPr>
      <cdr:spPr>
        <a:xfrm xmlns:a="http://schemas.openxmlformats.org/drawingml/2006/main">
          <a:off x="4467857" y="1398511"/>
          <a:ext cx="571100" cy="449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b</a:t>
          </a:r>
          <a:endParaRPr lang="zh-CN" altLang="en-US" sz="2000" dirty="0"/>
        </a:p>
      </cdr:txBody>
    </cdr:sp>
  </cdr:relSizeAnchor>
  <cdr:relSizeAnchor xmlns:cdr="http://schemas.openxmlformats.org/drawingml/2006/chartDrawing">
    <cdr:from>
      <cdr:x>0.1492</cdr:x>
      <cdr:y>0.30493</cdr:y>
    </cdr:from>
    <cdr:to>
      <cdr:x>0.25623</cdr:x>
      <cdr:y>0.41081</cdr:y>
    </cdr:to>
    <cdr:sp macro="" textlink="">
      <cdr:nvSpPr>
        <cdr:cNvPr id="3" name="文本框 1"/>
        <cdr:cNvSpPr txBox="1"/>
      </cdr:nvSpPr>
      <cdr:spPr>
        <a:xfrm xmlns:a="http://schemas.openxmlformats.org/drawingml/2006/main">
          <a:off x="796189" y="1293952"/>
          <a:ext cx="571100" cy="449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b</a:t>
          </a:r>
          <a:endParaRPr lang="zh-CN" altLang="en-US" sz="2000" dirty="0"/>
        </a:p>
      </cdr:txBody>
    </cdr:sp>
  </cdr:relSizeAnchor>
  <cdr:relSizeAnchor xmlns:cdr="http://schemas.openxmlformats.org/drawingml/2006/chartDrawing">
    <cdr:from>
      <cdr:x>0.60527</cdr:x>
      <cdr:y>0.05619</cdr:y>
    </cdr:from>
    <cdr:to>
      <cdr:x>0.71229</cdr:x>
      <cdr:y>0.16206</cdr:y>
    </cdr:to>
    <cdr:sp macro="" textlink="">
      <cdr:nvSpPr>
        <cdr:cNvPr id="4" name="文本框 1"/>
        <cdr:cNvSpPr txBox="1"/>
      </cdr:nvSpPr>
      <cdr:spPr>
        <a:xfrm xmlns:a="http://schemas.openxmlformats.org/drawingml/2006/main">
          <a:off x="3229900" y="238430"/>
          <a:ext cx="571100" cy="449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a</a:t>
          </a:r>
          <a:endParaRPr lang="zh-CN" altLang="en-US" sz="2000" dirty="0"/>
        </a:p>
      </cdr:txBody>
    </cdr:sp>
  </cdr:relSizeAnchor>
  <cdr:relSizeAnchor xmlns:cdr="http://schemas.openxmlformats.org/drawingml/2006/chartDrawing">
    <cdr:from>
      <cdr:x>0.38646</cdr:x>
      <cdr:y>0.05619</cdr:y>
    </cdr:from>
    <cdr:to>
      <cdr:x>0.49349</cdr:x>
      <cdr:y>0.16206</cdr:y>
    </cdr:to>
    <cdr:sp macro="" textlink="">
      <cdr:nvSpPr>
        <cdr:cNvPr id="5" name="文本框 1"/>
        <cdr:cNvSpPr txBox="1"/>
      </cdr:nvSpPr>
      <cdr:spPr>
        <a:xfrm xmlns:a="http://schemas.openxmlformats.org/drawingml/2006/main">
          <a:off x="2062281" y="238430"/>
          <a:ext cx="571100" cy="449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2000" dirty="0" smtClean="0"/>
            <a:t>  a</a:t>
          </a:r>
          <a:endParaRPr lang="zh-CN" altLang="en-US" sz="20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0.15192</cdr:x>
      <cdr:y>0.3967</cdr:y>
    </cdr:from>
    <cdr:to>
      <cdr:x>0.18177</cdr:x>
      <cdr:y>0.43794</cdr:y>
    </cdr:to>
    <cdr:sp macro="" textlink="">
      <cdr:nvSpPr>
        <cdr:cNvPr id="2" name="TextBox 1"/>
        <cdr:cNvSpPr txBox="1"/>
      </cdr:nvSpPr>
      <cdr:spPr>
        <a:xfrm xmlns:a="http://schemas.openxmlformats.org/drawingml/2006/main">
          <a:off x="1167250" y="1723024"/>
          <a:ext cx="229358" cy="1791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c</a:t>
          </a:r>
          <a:endParaRPr lang="en-US" sz="1100" dirty="0"/>
        </a:p>
      </cdr:txBody>
    </cdr:sp>
  </cdr:relSizeAnchor>
  <cdr:relSizeAnchor xmlns:cdr="http://schemas.openxmlformats.org/drawingml/2006/chartDrawing">
    <cdr:from>
      <cdr:x>0.27522</cdr:x>
      <cdr:y>0.32375</cdr:y>
    </cdr:from>
    <cdr:to>
      <cdr:x>0.32803</cdr:x>
      <cdr:y>0.37811</cdr:y>
    </cdr:to>
    <cdr:sp macro="" textlink="">
      <cdr:nvSpPr>
        <cdr:cNvPr id="3" name="TextBox 2"/>
        <cdr:cNvSpPr txBox="1"/>
      </cdr:nvSpPr>
      <cdr:spPr>
        <a:xfrm xmlns:a="http://schemas.openxmlformats.org/drawingml/2006/main">
          <a:off x="2114644" y="1406165"/>
          <a:ext cx="405788" cy="23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bc</a:t>
          </a:r>
          <a:endParaRPr lang="en-US" sz="1100" dirty="0"/>
        </a:p>
      </cdr:txBody>
    </cdr:sp>
  </cdr:relSizeAnchor>
  <cdr:relSizeAnchor xmlns:cdr="http://schemas.openxmlformats.org/drawingml/2006/chartDrawing">
    <cdr:from>
      <cdr:x>0.37905</cdr:x>
      <cdr:y>0.22755</cdr:y>
    </cdr:from>
    <cdr:to>
      <cdr:x>0.4422</cdr:x>
      <cdr:y>0.28941</cdr:y>
    </cdr:to>
    <cdr:sp macro="" textlink="">
      <cdr:nvSpPr>
        <cdr:cNvPr id="4" name="TextBox 3"/>
        <cdr:cNvSpPr txBox="1"/>
      </cdr:nvSpPr>
      <cdr:spPr>
        <a:xfrm xmlns:a="http://schemas.openxmlformats.org/drawingml/2006/main">
          <a:off x="2912456" y="988352"/>
          <a:ext cx="485181" cy="268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ab</a:t>
          </a:r>
          <a:endParaRPr lang="en-US" sz="1100" dirty="0"/>
        </a:p>
      </cdr:txBody>
    </cdr:sp>
  </cdr:relSizeAnchor>
  <cdr:relSizeAnchor xmlns:cdr="http://schemas.openxmlformats.org/drawingml/2006/chartDrawing">
    <cdr:from>
      <cdr:x>0.49923</cdr:x>
      <cdr:y>0.27051</cdr:y>
    </cdr:from>
    <cdr:to>
      <cdr:x>0.56237</cdr:x>
      <cdr:y>0.33237</cdr:y>
    </cdr:to>
    <cdr:sp macro="" textlink="">
      <cdr:nvSpPr>
        <cdr:cNvPr id="5" name="TextBox 4"/>
        <cdr:cNvSpPr txBox="1"/>
      </cdr:nvSpPr>
      <cdr:spPr>
        <a:xfrm xmlns:a="http://schemas.openxmlformats.org/drawingml/2006/main">
          <a:off x="3835823" y="1174948"/>
          <a:ext cx="485182" cy="268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smtClean="0"/>
            <a:t>ab</a:t>
          </a:r>
          <a:endParaRPr lang="en-US" sz="1100" dirty="0"/>
        </a:p>
      </cdr:txBody>
    </cdr:sp>
  </cdr:relSizeAnchor>
  <cdr:relSizeAnchor xmlns:cdr="http://schemas.openxmlformats.org/drawingml/2006/chartDrawing">
    <cdr:from>
      <cdr:x>0.61317</cdr:x>
      <cdr:y>0.32232</cdr:y>
    </cdr:from>
    <cdr:to>
      <cdr:x>0.66598</cdr:x>
      <cdr:y>0.37668</cdr:y>
    </cdr:to>
    <cdr:sp macro="" textlink="">
      <cdr:nvSpPr>
        <cdr:cNvPr id="6" name="TextBox 5"/>
        <cdr:cNvSpPr txBox="1"/>
      </cdr:nvSpPr>
      <cdr:spPr>
        <a:xfrm xmlns:a="http://schemas.openxmlformats.org/drawingml/2006/main">
          <a:off x="4711277" y="1399976"/>
          <a:ext cx="405788" cy="236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smtClean="0"/>
            <a:t>bc</a:t>
          </a:r>
          <a:endParaRPr lang="en-US" sz="1100" dirty="0"/>
        </a:p>
      </cdr:txBody>
    </cdr:sp>
  </cdr:relSizeAnchor>
  <cdr:relSizeAnchor xmlns:cdr="http://schemas.openxmlformats.org/drawingml/2006/chartDrawing">
    <cdr:from>
      <cdr:x>0.72981</cdr:x>
      <cdr:y>0.2277</cdr:y>
    </cdr:from>
    <cdr:to>
      <cdr:x>0.79296</cdr:x>
      <cdr:y>0.28956</cdr:y>
    </cdr:to>
    <cdr:sp macro="" textlink="">
      <cdr:nvSpPr>
        <cdr:cNvPr id="7" name="TextBox 6"/>
        <cdr:cNvSpPr txBox="1"/>
      </cdr:nvSpPr>
      <cdr:spPr>
        <a:xfrm xmlns:a="http://schemas.openxmlformats.org/drawingml/2006/main">
          <a:off x="5607495" y="989006"/>
          <a:ext cx="485181" cy="2686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smtClean="0"/>
            <a:t>ab</a:t>
          </a:r>
          <a:endParaRPr lang="en-US" sz="1100" dirty="0"/>
        </a:p>
      </cdr:txBody>
    </cdr:sp>
  </cdr:relSizeAnchor>
  <cdr:relSizeAnchor xmlns:cdr="http://schemas.openxmlformats.org/drawingml/2006/chartDrawing">
    <cdr:from>
      <cdr:x>0.86722</cdr:x>
      <cdr:y>0.1519</cdr:y>
    </cdr:from>
    <cdr:to>
      <cdr:x>0.89936</cdr:x>
      <cdr:y>0.22126</cdr:y>
    </cdr:to>
    <cdr:sp macro="" textlink="">
      <cdr:nvSpPr>
        <cdr:cNvPr id="8" name="TextBox 7"/>
        <cdr:cNvSpPr txBox="1"/>
      </cdr:nvSpPr>
      <cdr:spPr>
        <a:xfrm xmlns:a="http://schemas.openxmlformats.org/drawingml/2006/main">
          <a:off x="6663264" y="659770"/>
          <a:ext cx="247001" cy="301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B39AA-D1D8-CE41-8DB7-3A39F7185E97}" type="datetimeFigureOut">
              <a:rPr lang="en-US" smtClean="0"/>
              <a:t>5/26/16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2048D-D55B-054E-A19A-2353607A253A}" type="slidenum">
              <a:rPr lang="en-US" smtClean="0"/>
              <a:t>‹#›</a:t>
            </a:fld>
            <a:endParaRPr lang="en-US"/>
          </a:p>
        </p:txBody>
      </p:sp>
    </p:spTree>
    <p:extLst>
      <p:ext uri="{BB962C8B-B14F-4D97-AF65-F5344CB8AC3E}">
        <p14:creationId xmlns:p14="http://schemas.microsoft.com/office/powerpoint/2010/main" val="50996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13</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14</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15</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16</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17</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18</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19</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D1B02F-2DB9-4D46-B407-8963B84AD52D}" type="slidenum">
              <a:rPr lang="en-US" smtClean="0"/>
              <a:pPr/>
              <a:t>21</a:t>
            </a:fld>
            <a:endParaRPr lang="en-US"/>
          </a:p>
        </p:txBody>
      </p:sp>
    </p:spTree>
    <p:extLst>
      <p:ext uri="{BB962C8B-B14F-4D97-AF65-F5344CB8AC3E}">
        <p14:creationId xmlns:p14="http://schemas.microsoft.com/office/powerpoint/2010/main" val="109850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26</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27</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60% Wheat Straw.</a:t>
            </a:r>
          </a:p>
          <a:p>
            <a:r>
              <a:rPr lang="en-US" sz="1200" kern="1200" dirty="0" smtClean="0">
                <a:solidFill>
                  <a:schemeClr val="tx1"/>
                </a:solidFill>
                <a:latin typeface="+mn-lt"/>
                <a:ea typeface="+mn-ea"/>
                <a:cs typeface="+mn-cs"/>
              </a:rPr>
              <a:t>25% Poultry litter.</a:t>
            </a:r>
          </a:p>
          <a:p>
            <a:r>
              <a:rPr lang="en-US" sz="1200" kern="1200" dirty="0" smtClean="0">
                <a:solidFill>
                  <a:schemeClr val="tx1"/>
                </a:solidFill>
                <a:latin typeface="+mn-lt"/>
                <a:ea typeface="+mn-ea"/>
                <a:cs typeface="+mn-cs"/>
              </a:rPr>
              <a:t>5% </a:t>
            </a:r>
            <a:r>
              <a:rPr lang="en-US" sz="1200" kern="1200" dirty="0" err="1" smtClean="0">
                <a:solidFill>
                  <a:schemeClr val="tx1"/>
                </a:solidFill>
                <a:latin typeface="+mn-lt"/>
                <a:ea typeface="+mn-ea"/>
                <a:cs typeface="+mn-cs"/>
              </a:rPr>
              <a:t>Bentonite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4% Basalt dust.</a:t>
            </a:r>
          </a:p>
          <a:p>
            <a:r>
              <a:rPr lang="en-US" sz="1200" kern="1200" dirty="0" smtClean="0">
                <a:solidFill>
                  <a:schemeClr val="tx1"/>
                </a:solidFill>
                <a:latin typeface="+mn-lt"/>
                <a:ea typeface="+mn-ea"/>
                <a:cs typeface="+mn-cs"/>
              </a:rPr>
              <a:t>6% Wheat straw ash.</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Pyrolysed</a:t>
            </a:r>
            <a:r>
              <a:rPr lang="en-US" sz="1200" kern="1200" dirty="0" smtClean="0">
                <a:solidFill>
                  <a:schemeClr val="tx1"/>
                </a:solidFill>
                <a:latin typeface="+mn-lt"/>
                <a:ea typeface="+mn-ea"/>
                <a:cs typeface="+mn-cs"/>
              </a:rPr>
              <a:t> at 400-450c.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Biochar pH brought back to 7.5 with phosphoric acid.</a:t>
            </a:r>
            <a:endParaRPr lang="en-US" dirty="0"/>
          </a:p>
        </p:txBody>
      </p:sp>
      <p:sp>
        <p:nvSpPr>
          <p:cNvPr id="4" name="Slide Number Placeholder 3"/>
          <p:cNvSpPr>
            <a:spLocks noGrp="1"/>
          </p:cNvSpPr>
          <p:nvPr>
            <p:ph type="sldNum" sz="quarter" idx="10"/>
          </p:nvPr>
        </p:nvSpPr>
        <p:spPr/>
        <p:txBody>
          <a:bodyPr/>
          <a:lstStyle/>
          <a:p>
            <a:fld id="{58AEDB23-E22B-B349-ADDD-42A8DA44FD51}" type="slidenum">
              <a:rPr lang="en-US" smtClean="0"/>
              <a:t>28</a:t>
            </a:fld>
            <a:endParaRPr lang="en-US"/>
          </a:p>
        </p:txBody>
      </p:sp>
    </p:spTree>
    <p:extLst>
      <p:ext uri="{BB962C8B-B14F-4D97-AF65-F5344CB8AC3E}">
        <p14:creationId xmlns:p14="http://schemas.microsoft.com/office/powerpoint/2010/main" val="99564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60% Wheat Straw.</a:t>
            </a:r>
          </a:p>
          <a:p>
            <a:r>
              <a:rPr lang="en-US" sz="1200" kern="1200" dirty="0" smtClean="0">
                <a:solidFill>
                  <a:schemeClr val="tx1"/>
                </a:solidFill>
                <a:latin typeface="+mn-lt"/>
                <a:ea typeface="+mn-ea"/>
                <a:cs typeface="+mn-cs"/>
              </a:rPr>
              <a:t>25% Poultry litter.</a:t>
            </a:r>
          </a:p>
          <a:p>
            <a:r>
              <a:rPr lang="en-US" sz="1200" kern="1200" dirty="0" smtClean="0">
                <a:solidFill>
                  <a:schemeClr val="tx1"/>
                </a:solidFill>
                <a:latin typeface="+mn-lt"/>
                <a:ea typeface="+mn-ea"/>
                <a:cs typeface="+mn-cs"/>
              </a:rPr>
              <a:t>5% </a:t>
            </a:r>
            <a:r>
              <a:rPr lang="en-US" sz="1200" kern="1200" dirty="0" err="1" smtClean="0">
                <a:solidFill>
                  <a:schemeClr val="tx1"/>
                </a:solidFill>
                <a:latin typeface="+mn-lt"/>
                <a:ea typeface="+mn-ea"/>
                <a:cs typeface="+mn-cs"/>
              </a:rPr>
              <a:t>Bentonite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4% Basalt dust.</a:t>
            </a:r>
          </a:p>
          <a:p>
            <a:r>
              <a:rPr lang="en-US" sz="1200" kern="1200" dirty="0" smtClean="0">
                <a:solidFill>
                  <a:schemeClr val="tx1"/>
                </a:solidFill>
                <a:latin typeface="+mn-lt"/>
                <a:ea typeface="+mn-ea"/>
                <a:cs typeface="+mn-cs"/>
              </a:rPr>
              <a:t>6% Wheat straw ash.</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Pyrolysed</a:t>
            </a:r>
            <a:r>
              <a:rPr lang="en-US" sz="1200" kern="1200" dirty="0" smtClean="0">
                <a:solidFill>
                  <a:schemeClr val="tx1"/>
                </a:solidFill>
                <a:latin typeface="+mn-lt"/>
                <a:ea typeface="+mn-ea"/>
                <a:cs typeface="+mn-cs"/>
              </a:rPr>
              <a:t> at 400-450c.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Biochar pH brought back to 7.5 with phosphoric acid.</a:t>
            </a:r>
            <a:endParaRPr lang="en-US" dirty="0"/>
          </a:p>
        </p:txBody>
      </p:sp>
      <p:sp>
        <p:nvSpPr>
          <p:cNvPr id="4" name="Slide Number Placeholder 3"/>
          <p:cNvSpPr>
            <a:spLocks noGrp="1"/>
          </p:cNvSpPr>
          <p:nvPr>
            <p:ph type="sldNum" sz="quarter" idx="10"/>
          </p:nvPr>
        </p:nvSpPr>
        <p:spPr/>
        <p:txBody>
          <a:bodyPr/>
          <a:lstStyle/>
          <a:p>
            <a:fld id="{58AEDB23-E22B-B349-ADDD-42A8DA44FD51}" type="slidenum">
              <a:rPr lang="en-US" smtClean="0"/>
              <a:t>29</a:t>
            </a:fld>
            <a:endParaRPr lang="en-US"/>
          </a:p>
        </p:txBody>
      </p:sp>
    </p:spTree>
    <p:extLst>
      <p:ext uri="{BB962C8B-B14F-4D97-AF65-F5344CB8AC3E}">
        <p14:creationId xmlns:p14="http://schemas.microsoft.com/office/powerpoint/2010/main" val="995649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31</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33</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34</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35</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36</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37</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38</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39</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5</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40</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41</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42</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43</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44</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45</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46</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47</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48</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49</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6</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50</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292C6D9-33CD-B24B-8064-A043DCB7BD85}" type="slidenum">
              <a:rPr lang="en-US"/>
              <a:pPr/>
              <a:t>51</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84937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292C6D9-33CD-B24B-8064-A043DCB7BD85}" type="slidenum">
              <a:rPr lang="en-US"/>
              <a:pPr/>
              <a:t>52</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57573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53</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7</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8</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9</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10</a:t>
            </a:fld>
            <a:endParaRPr lang="en-US" dirty="0"/>
          </a:p>
        </p:txBody>
      </p:sp>
    </p:spTree>
    <p:extLst>
      <p:ext uri="{BB962C8B-B14F-4D97-AF65-F5344CB8AC3E}">
        <p14:creationId xmlns:p14="http://schemas.microsoft.com/office/powerpoint/2010/main" val="236931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Tx/>
              <a:buNone/>
            </a:pPr>
            <a:r>
              <a:rPr lang="en-US" sz="1200" b="1" dirty="0" smtClean="0">
                <a:latin typeface="Arial" charset="0"/>
                <a:ea typeface="ＭＳ Ｐゴシック" charset="0"/>
                <a:cs typeface="ＭＳ Ｐゴシック" charset="0"/>
              </a:rPr>
              <a:t>STEAM GASIFICATION:</a:t>
            </a:r>
            <a:r>
              <a:rPr lang="en-US" sz="1200" dirty="0" smtClean="0">
                <a:latin typeface="Arial" charset="0"/>
                <a:ea typeface="ＭＳ Ｐゴシック" charset="0"/>
                <a:cs typeface="ＭＳ Ｐゴシック" charset="0"/>
              </a:rPr>
              <a:t> is the gasification of biomass using steam &gt; 800°C to yield a producer gas.  Heat is added indirectly to the biomass via a solid heat carrier or the steam to effect reaction.</a:t>
            </a:r>
          </a:p>
          <a:p>
            <a:pPr marL="0" indent="0">
              <a:lnSpc>
                <a:spcPct val="90000"/>
              </a:lnSpc>
              <a:spcBef>
                <a:spcPts val="1200"/>
              </a:spcBef>
              <a:buFontTx/>
              <a:buNone/>
            </a:pPr>
            <a:r>
              <a:rPr lang="en-US" sz="1200" b="1" dirty="0" smtClean="0">
                <a:latin typeface="Arial" charset="0"/>
                <a:ea typeface="ＭＳ Ｐゴシック" charset="0"/>
                <a:cs typeface="ＭＳ Ｐゴシック" charset="0"/>
              </a:rPr>
              <a:t>OXYGEN GASIFICATION:</a:t>
            </a:r>
            <a:r>
              <a:rPr lang="en-US" sz="1200" dirty="0" smtClean="0">
                <a:latin typeface="Arial" charset="0"/>
                <a:ea typeface="ＭＳ Ｐゴシック" charset="0"/>
                <a:cs typeface="ＭＳ Ｐゴシック" charset="0"/>
              </a:rPr>
              <a:t> is the gasification of biomass using either oxygen-enriched air or pure oxygen to yield a producer gas.  Heat may be added indirectly to the biomass via a solid heat carrier to effect reaction.</a:t>
            </a:r>
            <a:endParaRPr lang="en-US" sz="1200" b="1"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62CC1F2-DD84-BC4D-85DB-C91044FFAF34}" type="slidenum">
              <a:rPr lang="en-US" smtClean="0"/>
              <a:pPr/>
              <a:t>12</a:t>
            </a:fld>
            <a:endParaRPr lang="en-US" dirty="0"/>
          </a:p>
        </p:txBody>
      </p:sp>
    </p:spTree>
    <p:extLst>
      <p:ext uri="{BB962C8B-B14F-4D97-AF65-F5344CB8AC3E}">
        <p14:creationId xmlns:p14="http://schemas.microsoft.com/office/powerpoint/2010/main" val="236931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7CC3B20-FD6A-6F47-B628-6E1F391A98CC}" type="datetimeFigureOut">
              <a:rPr lang="en-US" smtClean="0"/>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29000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7CC3B20-FD6A-6F47-B628-6E1F391A98CC}" type="datetimeFigureOut">
              <a:rPr lang="en-US" smtClean="0"/>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9345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7CC3B20-FD6A-6F47-B628-6E1F391A98CC}" type="datetimeFigureOut">
              <a:rPr lang="en-US" smtClean="0"/>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4249254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1380B165-5F30-4853-8F42-BE21DA5D3744}" type="slidenum">
              <a:rPr lang="en-US"/>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289467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7CC3B20-FD6A-6F47-B628-6E1F391A98CC}" type="datetimeFigureOut">
              <a:rPr lang="en-US" smtClean="0"/>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79124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7CC3B20-FD6A-6F47-B628-6E1F391A98CC}" type="datetimeFigureOut">
              <a:rPr lang="en-US" smtClean="0"/>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290941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7CC3B20-FD6A-6F47-B628-6E1F391A98CC}" type="datetimeFigureOut">
              <a:rPr lang="en-US" smtClean="0"/>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54673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7CC3B20-FD6A-6F47-B628-6E1F391A98CC}" type="datetimeFigureOut">
              <a:rPr lang="en-US" smtClean="0"/>
              <a:t>5/26/16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383322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7CC3B20-FD6A-6F47-B628-6E1F391A98CC}" type="datetimeFigureOut">
              <a:rPr lang="en-US" smtClean="0"/>
              <a:t>5/26/16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323468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C3B20-FD6A-6F47-B628-6E1F391A98CC}" type="datetimeFigureOut">
              <a:rPr lang="en-US" smtClean="0"/>
              <a:t>5/26/16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166371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7CC3B20-FD6A-6F47-B628-6E1F391A98CC}" type="datetimeFigureOut">
              <a:rPr lang="en-US" smtClean="0"/>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4559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7CC3B20-FD6A-6F47-B628-6E1F391A98CC}" type="datetimeFigureOut">
              <a:rPr lang="en-US" smtClean="0"/>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56A6-0C81-3B4A-B202-E7E0B34C15E5}" type="slidenum">
              <a:rPr lang="en-US" smtClean="0"/>
              <a:t>‹#›</a:t>
            </a:fld>
            <a:endParaRPr lang="en-US"/>
          </a:p>
        </p:txBody>
      </p:sp>
    </p:spTree>
    <p:extLst>
      <p:ext uri="{BB962C8B-B14F-4D97-AF65-F5344CB8AC3E}">
        <p14:creationId xmlns:p14="http://schemas.microsoft.com/office/powerpoint/2010/main" val="3067853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C3B20-FD6A-6F47-B628-6E1F391A98CC}" type="datetimeFigureOut">
              <a:rPr lang="en-US" smtClean="0"/>
              <a:t>5/26/16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156A6-0C81-3B4A-B202-E7E0B34C15E5}" type="slidenum">
              <a:rPr lang="en-US" smtClean="0"/>
              <a:t>‹#›</a:t>
            </a:fld>
            <a:endParaRPr lang="en-US"/>
          </a:p>
        </p:txBody>
      </p:sp>
    </p:spTree>
    <p:extLst>
      <p:ext uri="{BB962C8B-B14F-4D97-AF65-F5344CB8AC3E}">
        <p14:creationId xmlns:p14="http://schemas.microsoft.com/office/powerpoint/2010/main" val="273698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tiff"/><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package" Target="../embeddings/Microsoft_Word_Document1.docx"/><Relationship Id="rId5"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package" Target="../embeddings/Microsoft_Word_Document2.docx"/><Relationship Id="rId5" Type="http://schemas.openxmlformats.org/officeDocument/2006/relationships/image" Target="../media/image2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package" Target="../embeddings/Microsoft_Word_Document3.docx"/><Relationship Id="rId5" Type="http://schemas.openxmlformats.org/officeDocument/2006/relationships/image" Target="../media/image2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9.xml"/><Relationship Id="rId3"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050" y="-31750"/>
            <a:ext cx="9182100" cy="6921500"/>
          </a:xfrm>
          <a:prstGeom prst="rect">
            <a:avLst/>
          </a:prstGeom>
        </p:spPr>
      </p:pic>
      <p:sp>
        <p:nvSpPr>
          <p:cNvPr id="6145" name="Rectangle 2"/>
          <p:cNvSpPr>
            <a:spLocks noGrp="1" noChangeArrowheads="1"/>
          </p:cNvSpPr>
          <p:nvPr>
            <p:ph type="ctrTitle"/>
          </p:nvPr>
        </p:nvSpPr>
        <p:spPr>
          <a:xfrm>
            <a:off x="0" y="2852936"/>
            <a:ext cx="9144000" cy="1037977"/>
          </a:xfrm>
        </p:spPr>
        <p:txBody>
          <a:bodyPr>
            <a:normAutofit fontScale="90000"/>
          </a:bodyPr>
          <a:lstStyle/>
          <a:p>
            <a:r>
              <a:rPr lang="en-US" sz="4000" b="1" dirty="0" smtClean="0">
                <a:latin typeface="Arial" charset="0"/>
                <a:ea typeface="ＭＳ Ｐゴシック" charset="0"/>
                <a:cs typeface="ＭＳ Ｐゴシック" charset="0"/>
              </a:rPr>
              <a:t>Enhancing the Properties of Biochar</a:t>
            </a:r>
            <a:br>
              <a:rPr lang="en-US" sz="4000" b="1" dirty="0" smtClean="0">
                <a:latin typeface="Arial" charset="0"/>
                <a:ea typeface="ＭＳ Ｐゴシック" charset="0"/>
                <a:cs typeface="ＭＳ Ｐゴシック" charset="0"/>
              </a:rPr>
            </a:br>
            <a:r>
              <a:rPr lang="en-US" sz="4000" b="1" dirty="0" smtClean="0">
                <a:latin typeface="Arial" charset="0"/>
                <a:ea typeface="ＭＳ Ｐゴシック" charset="0"/>
                <a:cs typeface="ＭＳ Ｐゴシック" charset="0"/>
              </a:rPr>
              <a:t>Producing Fit for Purpose BC Products</a:t>
            </a:r>
            <a:endParaRPr lang="en-US" sz="4000" b="1" dirty="0">
              <a:latin typeface="Arial" charset="0"/>
              <a:ea typeface="ＭＳ Ｐゴシック" charset="0"/>
              <a:cs typeface="ＭＳ Ｐゴシック" charset="0"/>
            </a:endParaRPr>
          </a:p>
        </p:txBody>
      </p:sp>
      <p:sp>
        <p:nvSpPr>
          <p:cNvPr id="6147" name="Rectangle 2"/>
          <p:cNvSpPr>
            <a:spLocks noChangeArrowheads="1"/>
          </p:cNvSpPr>
          <p:nvPr/>
        </p:nvSpPr>
        <p:spPr bwMode="auto">
          <a:xfrm>
            <a:off x="838200" y="3863975"/>
            <a:ext cx="7772400" cy="253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dirty="0">
              <a:solidFill>
                <a:schemeClr val="tx2"/>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91000"/>
            <a:ext cx="3583295" cy="2667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9299" y="4191001"/>
            <a:ext cx="3424701" cy="26670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1750"/>
            <a:ext cx="3273778" cy="2614083"/>
          </a:xfrm>
          <a:prstGeom prst="rect">
            <a:avLst/>
          </a:prstGeom>
        </p:spPr>
      </p:pic>
    </p:spTree>
    <p:extLst>
      <p:ext uri="{BB962C8B-B14F-4D97-AF65-F5344CB8AC3E}">
        <p14:creationId xmlns:p14="http://schemas.microsoft.com/office/powerpoint/2010/main" val="13772197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Why Do We Treat </a:t>
            </a:r>
            <a:r>
              <a:rPr lang="en-US" sz="2800" dirty="0" err="1" smtClean="0">
                <a:solidFill>
                  <a:srgbClr val="008000"/>
                </a:solidFill>
                <a:latin typeface="Arial" charset="0"/>
                <a:ea typeface="ＭＳ Ｐゴシック" charset="0"/>
                <a:cs typeface="ＭＳ Ｐゴシック" charset="0"/>
              </a:rPr>
              <a:t>Biochars</a:t>
            </a:r>
            <a:r>
              <a:rPr lang="en-US" sz="2800" dirty="0" smtClean="0">
                <a:solidFill>
                  <a:srgbClr val="008000"/>
                </a:solidFill>
                <a:latin typeface="Arial" charset="0"/>
                <a:ea typeface="ＭＳ Ｐゴシック" charset="0"/>
                <a:cs typeface="ＭＳ Ｐゴシック" charset="0"/>
              </a:rPr>
              <a:t>; Specific Objectives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fontScale="92500"/>
          </a:bodyPr>
          <a:lstStyle/>
          <a:p>
            <a:pPr marL="228600" indent="-228600">
              <a:spcAft>
                <a:spcPts val="600"/>
              </a:spcAft>
              <a:buFont typeface="+mj-lt"/>
              <a:buAutoNum type="arabicPeriod"/>
            </a:pPr>
            <a:r>
              <a:rPr lang="en-AU" sz="4000" dirty="0" smtClean="0"/>
              <a:t>To increase the concentration of beneficial micro-organisms especially non </a:t>
            </a:r>
            <a:r>
              <a:rPr lang="en-AU" sz="4000" dirty="0" err="1" smtClean="0"/>
              <a:t>nodularising</a:t>
            </a:r>
            <a:r>
              <a:rPr lang="en-AU" sz="4000" dirty="0" smtClean="0"/>
              <a:t> nitrogen </a:t>
            </a:r>
            <a:r>
              <a:rPr lang="en-AU" sz="4000" dirty="0" smtClean="0"/>
              <a:t>fixers and make P available</a:t>
            </a:r>
            <a:endParaRPr lang="en-AU" sz="4000" dirty="0" smtClean="0"/>
          </a:p>
          <a:p>
            <a:pPr marL="228600" indent="-228600">
              <a:spcAft>
                <a:spcPts val="600"/>
              </a:spcAft>
              <a:buFont typeface="+mj-lt"/>
              <a:buAutoNum type="arabicPeriod"/>
            </a:pPr>
            <a:r>
              <a:rPr lang="en-AU" sz="4000" dirty="0" smtClean="0"/>
              <a:t>To make specific nutrients more available that are locked up in soils especially P </a:t>
            </a:r>
          </a:p>
          <a:p>
            <a:pPr marL="228600" indent="-228600">
              <a:spcAft>
                <a:spcPts val="600"/>
              </a:spcAft>
              <a:buFont typeface="+mj-lt"/>
              <a:buAutoNum type="arabicPeriod"/>
            </a:pPr>
            <a:r>
              <a:rPr lang="en-AU" sz="4000" dirty="0" smtClean="0"/>
              <a:t>To increase the ability to adsorb ammonia and other harmful gases and liquids in animal pens, toilets and </a:t>
            </a:r>
            <a:r>
              <a:rPr lang="en-AU" sz="4000" dirty="0" err="1" smtClean="0"/>
              <a:t>biodigestors</a:t>
            </a:r>
            <a:endParaRPr lang="en-AU" sz="4000" dirty="0" smtClean="0"/>
          </a:p>
          <a:p>
            <a:pPr marL="228600" indent="-228600">
              <a:spcAft>
                <a:spcPts val="600"/>
              </a:spcAft>
              <a:buFont typeface="+mj-lt"/>
              <a:buAutoNum type="arabicPeriod"/>
            </a:pPr>
            <a:endParaRPr lang="en-AU" sz="4000" dirty="0" smtClean="0"/>
          </a:p>
          <a:p>
            <a:pPr marL="228600" indent="-228600">
              <a:spcAft>
                <a:spcPts val="600"/>
              </a:spcAft>
              <a:buFont typeface="+mj-lt"/>
              <a:buAutoNum type="arabicPeriod"/>
            </a:pPr>
            <a:endParaRPr lang="en-AU" sz="4000" dirty="0" smtClean="0"/>
          </a:p>
          <a:p>
            <a:pPr marL="228600" indent="-228600">
              <a:spcAft>
                <a:spcPts val="600"/>
              </a:spcAft>
              <a:buFont typeface="+mj-lt"/>
              <a:buAutoNum type="arabicPeriod"/>
            </a:pPr>
            <a:endParaRPr lang="en-AU" dirty="0" smtClean="0"/>
          </a:p>
          <a:p>
            <a:pPr>
              <a:buNone/>
            </a:pPr>
            <a:endParaRPr lang="en-AU"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TextBox 1"/>
          <p:cNvSpPr txBox="1"/>
          <p:nvPr/>
        </p:nvSpPr>
        <p:spPr>
          <a:xfrm>
            <a:off x="8128000" y="14901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850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5562600" y="5314771"/>
            <a:ext cx="3581400" cy="1200329"/>
          </a:xfrm>
          <a:prstGeom prst="rect">
            <a:avLst/>
          </a:prstGeom>
          <a:noFill/>
          <a:ln w="9525">
            <a:noFill/>
            <a:miter lim="800000"/>
            <a:headEnd/>
            <a:tailEnd/>
          </a:ln>
        </p:spPr>
        <p:txBody>
          <a:bodyPr>
            <a:prstTxWarp prst="textNoShape">
              <a:avLst/>
            </a:prstTxWarp>
            <a:spAutoFit/>
          </a:bodyPr>
          <a:lstStyle/>
          <a:p>
            <a:r>
              <a:rPr lang="en-US" dirty="0"/>
              <a:t>High concentration of biofilms with high conc. of </a:t>
            </a:r>
            <a:r>
              <a:rPr lang="en-US" dirty="0" smtClean="0"/>
              <a:t>microbes with an abundance of Non </a:t>
            </a:r>
            <a:r>
              <a:rPr lang="en-US" dirty="0" err="1" smtClean="0"/>
              <a:t>Nodularising</a:t>
            </a:r>
            <a:r>
              <a:rPr lang="en-US" dirty="0" smtClean="0"/>
              <a:t> Nitrogen Fixers.</a:t>
            </a:r>
            <a:endParaRPr lang="en-US" dirty="0"/>
          </a:p>
        </p:txBody>
      </p:sp>
      <p:sp>
        <p:nvSpPr>
          <p:cNvPr id="8" name="TextBox 7"/>
          <p:cNvSpPr txBox="1"/>
          <p:nvPr/>
        </p:nvSpPr>
        <p:spPr>
          <a:xfrm>
            <a:off x="1" y="0"/>
            <a:ext cx="9144000" cy="1754327"/>
          </a:xfrm>
          <a:prstGeom prst="rect">
            <a:avLst/>
          </a:prstGeom>
          <a:solidFill>
            <a:srgbClr val="BFBFBF"/>
          </a:solidFill>
        </p:spPr>
        <p:txBody>
          <a:bodyPr wrap="square" rtlCol="0">
            <a:spAutoFit/>
          </a:bodyPr>
          <a:lstStyle/>
          <a:p>
            <a:r>
              <a:rPr lang="en-US" sz="3600" dirty="0" smtClean="0">
                <a:solidFill>
                  <a:srgbClr val="008000"/>
                </a:solidFill>
              </a:rPr>
              <a:t>Microbes Growing on a wood biochar that has been treated with Phosphoric acid and then had clay, minerals and manure added to the surface</a:t>
            </a:r>
            <a:endParaRPr lang="en-US" sz="3600" dirty="0">
              <a:solidFill>
                <a:srgbClr val="008000"/>
              </a:solidFill>
            </a:endParaRPr>
          </a:p>
        </p:txBody>
      </p:sp>
      <p:pic>
        <p:nvPicPr>
          <p:cNvPr id="9" name="Picture 8"/>
          <p:cNvPicPr>
            <a:picLocks noChangeAspect="1"/>
          </p:cNvPicPr>
          <p:nvPr/>
        </p:nvPicPr>
        <p:blipFill>
          <a:blip r:embed="rId2"/>
          <a:stretch>
            <a:fillRect/>
          </a:stretch>
        </p:blipFill>
        <p:spPr>
          <a:xfrm>
            <a:off x="5562600" y="2000071"/>
            <a:ext cx="3251200" cy="3314700"/>
          </a:xfrm>
          <a:prstGeom prst="rect">
            <a:avLst/>
          </a:prstGeom>
        </p:spPr>
      </p:pic>
      <p:pic>
        <p:nvPicPr>
          <p:cNvPr id="10" name="Picture 9"/>
          <p:cNvPicPr>
            <a:picLocks noChangeAspect="1"/>
          </p:cNvPicPr>
          <p:nvPr/>
        </p:nvPicPr>
        <p:blipFill>
          <a:blip r:embed="rId3"/>
          <a:stretch>
            <a:fillRect/>
          </a:stretch>
        </p:blipFill>
        <p:spPr>
          <a:xfrm>
            <a:off x="237067" y="2044700"/>
            <a:ext cx="4800600" cy="4813300"/>
          </a:xfrm>
          <a:prstGeom prst="rect">
            <a:avLst/>
          </a:prstGeom>
        </p:spPr>
      </p:pic>
      <p:pic>
        <p:nvPicPr>
          <p:cNvPr id="2" name="Picture 1"/>
          <p:cNvPicPr>
            <a:picLocks noChangeAspect="1"/>
          </p:cNvPicPr>
          <p:nvPr/>
        </p:nvPicPr>
        <p:blipFill>
          <a:blip r:embed="rId4"/>
          <a:stretch>
            <a:fillRect/>
          </a:stretch>
        </p:blipFill>
        <p:spPr>
          <a:xfrm>
            <a:off x="2637367" y="4479032"/>
            <a:ext cx="2843893" cy="2378968"/>
          </a:xfrm>
          <a:prstGeom prst="rect">
            <a:avLst/>
          </a:prstGeom>
        </p:spPr>
      </p:pic>
      <p:sp>
        <p:nvSpPr>
          <p:cNvPr id="3" name="Rectangle 2"/>
          <p:cNvSpPr/>
          <p:nvPr/>
        </p:nvSpPr>
        <p:spPr>
          <a:xfrm>
            <a:off x="3505200" y="5914935"/>
            <a:ext cx="275621" cy="206465"/>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318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Methods of Pretreatment of  Mixed Biomass Feed</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fontScale="92500"/>
          </a:bodyPr>
          <a:lstStyle/>
          <a:p>
            <a:pPr>
              <a:spcBef>
                <a:spcPts val="120"/>
              </a:spcBef>
              <a:spcAft>
                <a:spcPts val="2400"/>
              </a:spcAft>
            </a:pPr>
            <a:r>
              <a:rPr lang="en-AU" sz="3600" dirty="0" smtClean="0"/>
              <a:t>Mix  Biomass with wet high iron bearing clay, iron sulphate, ash, other minerals as needed </a:t>
            </a:r>
          </a:p>
          <a:p>
            <a:pPr>
              <a:spcBef>
                <a:spcPts val="120"/>
              </a:spcBef>
              <a:spcAft>
                <a:spcPts val="2400"/>
              </a:spcAft>
            </a:pPr>
            <a:r>
              <a:rPr lang="en-AU" sz="3600" dirty="0" smtClean="0"/>
              <a:t>Partial </a:t>
            </a:r>
            <a:r>
              <a:rPr lang="en-AU" sz="3600" dirty="0"/>
              <a:t>a</a:t>
            </a:r>
            <a:r>
              <a:rPr lang="en-AU" sz="3600" dirty="0" smtClean="0"/>
              <a:t>erobic </a:t>
            </a:r>
            <a:r>
              <a:rPr lang="en-AU" sz="3600" dirty="0"/>
              <a:t>composting with minerals and </a:t>
            </a:r>
            <a:r>
              <a:rPr lang="en-AU" sz="3600" dirty="0" smtClean="0"/>
              <a:t>wet manure</a:t>
            </a:r>
            <a:r>
              <a:rPr lang="en-AU" sz="3600" dirty="0"/>
              <a:t>;  </a:t>
            </a:r>
          </a:p>
          <a:p>
            <a:pPr>
              <a:spcBef>
                <a:spcPts val="120"/>
              </a:spcBef>
              <a:spcAft>
                <a:spcPts val="2400"/>
              </a:spcAft>
            </a:pPr>
            <a:r>
              <a:rPr lang="en-AU" sz="3600" dirty="0" smtClean="0"/>
              <a:t>Soaking in nutrient rich ponds and solar drying</a:t>
            </a:r>
          </a:p>
          <a:p>
            <a:pPr>
              <a:spcBef>
                <a:spcPts val="120"/>
              </a:spcBef>
              <a:spcAft>
                <a:spcPts val="2400"/>
              </a:spcAft>
            </a:pPr>
            <a:r>
              <a:rPr lang="en-AU" sz="3600" dirty="0" smtClean="0"/>
              <a:t>Passing nutrient rich liquid through a </a:t>
            </a:r>
            <a:r>
              <a:rPr lang="en-AU" sz="3600" dirty="0" err="1" smtClean="0"/>
              <a:t>biofilter</a:t>
            </a:r>
            <a:endParaRPr lang="en-AU" sz="3600" dirty="0" smtClean="0"/>
          </a:p>
          <a:p>
            <a:pPr marL="0" indent="0">
              <a:spcBef>
                <a:spcPts val="120"/>
              </a:spcBef>
              <a:spcAft>
                <a:spcPts val="2400"/>
              </a:spcAft>
              <a:buNone/>
            </a:pPr>
            <a:r>
              <a:rPr lang="en-AU" sz="3600" dirty="0" smtClean="0"/>
              <a:t>	</a:t>
            </a:r>
            <a:r>
              <a:rPr lang="en-AU" sz="3600" i="1" dirty="0" smtClean="0"/>
              <a:t>Note; Some species of wood and bamboo are the 	most effective at soaking up nutrients </a:t>
            </a:r>
          </a:p>
          <a:p>
            <a:pPr lvl="0"/>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1396599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Choose the Most Effective Biochar (s) Before Doing Any Pre or Post Treatment</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0" lvl="0" indent="0">
              <a:buNone/>
            </a:pP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pic>
        <p:nvPicPr>
          <p:cNvPr id="2" name="Picture 1"/>
          <p:cNvPicPr>
            <a:picLocks noChangeAspect="1"/>
          </p:cNvPicPr>
          <p:nvPr/>
        </p:nvPicPr>
        <p:blipFill>
          <a:blip r:embed="rId3"/>
          <a:stretch>
            <a:fillRect/>
          </a:stretch>
        </p:blipFill>
        <p:spPr>
          <a:xfrm>
            <a:off x="266700" y="1066799"/>
            <a:ext cx="8572500" cy="5653791"/>
          </a:xfrm>
          <a:prstGeom prst="rect">
            <a:avLst/>
          </a:prstGeom>
        </p:spPr>
      </p:pic>
    </p:spTree>
    <p:extLst>
      <p:ext uri="{BB962C8B-B14F-4D97-AF65-F5344CB8AC3E}">
        <p14:creationId xmlns:p14="http://schemas.microsoft.com/office/powerpoint/2010/main" val="2055741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432" y="0"/>
            <a:ext cx="9144001" cy="13716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Methods of Pre-Treatment; Forming </a:t>
            </a:r>
            <a:r>
              <a:rPr lang="en-US" sz="3000" dirty="0" err="1" smtClean="0">
                <a:solidFill>
                  <a:srgbClr val="008000"/>
                </a:solidFill>
                <a:latin typeface="Arial" charset="0"/>
                <a:ea typeface="ＭＳ Ｐゴシック" charset="0"/>
                <a:cs typeface="ＭＳ Ｐゴシック" charset="0"/>
              </a:rPr>
              <a:t>Organo</a:t>
            </a:r>
            <a:r>
              <a:rPr lang="en-US" sz="3000" dirty="0" smtClean="0">
                <a:solidFill>
                  <a:srgbClr val="008000"/>
                </a:solidFill>
                <a:latin typeface="Arial" charset="0"/>
                <a:ea typeface="ＭＳ Ｐゴシック" charset="0"/>
                <a:cs typeface="ＭＳ Ｐゴシック" charset="0"/>
              </a:rPr>
              <a:t>-Mineral Nanostructures in </a:t>
            </a:r>
            <a:r>
              <a:rPr lang="en-US" sz="3000" dirty="0" err="1" smtClean="0">
                <a:solidFill>
                  <a:srgbClr val="008000"/>
                </a:solidFill>
                <a:latin typeface="Arial" charset="0"/>
                <a:ea typeface="ＭＳ Ｐゴシック" charset="0"/>
                <a:cs typeface="ＭＳ Ｐゴシック" charset="0"/>
              </a:rPr>
              <a:t>Macropores</a:t>
            </a:r>
            <a:r>
              <a:rPr lang="en-US" sz="3000" dirty="0" smtClean="0">
                <a:solidFill>
                  <a:srgbClr val="008000"/>
                </a:solidFill>
                <a:latin typeface="Arial" charset="0"/>
                <a:ea typeface="ＭＳ Ｐゴシック" charset="0"/>
                <a:cs typeface="ＭＳ Ｐゴシック" charset="0"/>
              </a:rPr>
              <a:t> and </a:t>
            </a:r>
            <a:r>
              <a:rPr lang="en-US" sz="3000" dirty="0" err="1" smtClean="0">
                <a:solidFill>
                  <a:srgbClr val="008000"/>
                </a:solidFill>
                <a:latin typeface="Arial" charset="0"/>
                <a:ea typeface="ＭＳ Ｐゴシック" charset="0"/>
                <a:cs typeface="ＭＳ Ｐゴシック" charset="0"/>
              </a:rPr>
              <a:t>Mesopores</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grpSp>
        <p:nvGrpSpPr>
          <p:cNvPr id="98" name="Group 97"/>
          <p:cNvGrpSpPr/>
          <p:nvPr/>
        </p:nvGrpSpPr>
        <p:grpSpPr>
          <a:xfrm>
            <a:off x="86268" y="1482661"/>
            <a:ext cx="5463632" cy="3432239"/>
            <a:chOff x="1632531" y="2383215"/>
            <a:chExt cx="5461000" cy="3382255"/>
          </a:xfrm>
        </p:grpSpPr>
        <p:sp>
          <p:nvSpPr>
            <p:cNvPr id="2" name="Rectangle 1"/>
            <p:cNvSpPr/>
            <p:nvPr/>
          </p:nvSpPr>
          <p:spPr>
            <a:xfrm>
              <a:off x="3281414" y="2666670"/>
              <a:ext cx="355600" cy="3098800"/>
            </a:xfrm>
            <a:prstGeom prst="rect">
              <a:avLst/>
            </a:prstGeom>
            <a:solidFill>
              <a:schemeClr val="accent3">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61948" y="2666670"/>
              <a:ext cx="355600" cy="3098800"/>
            </a:xfrm>
            <a:prstGeom prst="rect">
              <a:avLst/>
            </a:prstGeom>
            <a:solidFill>
              <a:srgbClr val="D7E4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42481" y="2666670"/>
              <a:ext cx="355600" cy="3098800"/>
            </a:xfrm>
            <a:prstGeom prst="rect">
              <a:avLst/>
            </a:prstGeom>
            <a:solidFill>
              <a:srgbClr val="D7E4B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281414" y="2666670"/>
              <a:ext cx="211666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81414" y="5765470"/>
              <a:ext cx="211666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156530"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37014"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37065"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17548"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921832"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32531" y="2596820"/>
              <a:ext cx="1270000" cy="9525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902531" y="3079420"/>
              <a:ext cx="311150" cy="133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1844117" y="2647620"/>
              <a:ext cx="768350" cy="863600"/>
              <a:chOff x="869950" y="1498600"/>
              <a:chExt cx="501650" cy="524933"/>
            </a:xfrm>
          </p:grpSpPr>
          <p:sp>
            <p:nvSpPr>
              <p:cNvPr id="18" name="Oval 17"/>
              <p:cNvSpPr/>
              <p:nvPr/>
            </p:nvSpPr>
            <p:spPr>
              <a:xfrm>
                <a:off x="869950" y="1498600"/>
                <a:ext cx="501650" cy="524933"/>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1035050" y="1498600"/>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1" name="Freeform 20"/>
              <p:cNvSpPr/>
              <p:nvPr/>
            </p:nvSpPr>
            <p:spPr>
              <a:xfrm>
                <a:off x="869950" y="1586022"/>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2" name="Freeform 21"/>
              <p:cNvSpPr/>
              <p:nvPr/>
            </p:nvSpPr>
            <p:spPr>
              <a:xfrm>
                <a:off x="1020233" y="1673444"/>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weave">
                <a:fgClr>
                  <a:schemeClr val="accent5"/>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3" name="Freeform 22"/>
              <p:cNvSpPr/>
              <p:nvPr/>
            </p:nvSpPr>
            <p:spPr>
              <a:xfrm>
                <a:off x="910166" y="1799604"/>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5" name="Freeform 24"/>
              <p:cNvSpPr/>
              <p:nvPr/>
            </p:nvSpPr>
            <p:spPr>
              <a:xfrm>
                <a:off x="1170516" y="1760866"/>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6" name="Freeform 25"/>
              <p:cNvSpPr/>
              <p:nvPr/>
            </p:nvSpPr>
            <p:spPr>
              <a:xfrm>
                <a:off x="1170516" y="1583066"/>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7" name="Freeform 26"/>
              <p:cNvSpPr/>
              <p:nvPr/>
            </p:nvSpPr>
            <p:spPr>
              <a:xfrm>
                <a:off x="1075266" y="1892299"/>
                <a:ext cx="124884" cy="1312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1" name="Oval 30"/>
            <p:cNvSpPr/>
            <p:nvPr/>
          </p:nvSpPr>
          <p:spPr>
            <a:xfrm>
              <a:off x="5823531" y="2383215"/>
              <a:ext cx="1270000" cy="10472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010950" y="2472115"/>
              <a:ext cx="808486" cy="863600"/>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6164688" y="2515725"/>
              <a:ext cx="207486" cy="1947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5" name="Freeform 34"/>
            <p:cNvSpPr/>
            <p:nvPr/>
          </p:nvSpPr>
          <p:spPr>
            <a:xfrm>
              <a:off x="6010950" y="2628748"/>
              <a:ext cx="221044"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7" name="Freeform 36"/>
            <p:cNvSpPr/>
            <p:nvPr/>
          </p:nvSpPr>
          <p:spPr>
            <a:xfrm>
              <a:off x="6010950" y="2869011"/>
              <a:ext cx="192483" cy="253681"/>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8" name="Freeform 37"/>
            <p:cNvSpPr/>
            <p:nvPr/>
          </p:nvSpPr>
          <p:spPr>
            <a:xfrm>
              <a:off x="6564365" y="2590648"/>
              <a:ext cx="206269"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9" name="Freeform 38"/>
            <p:cNvSpPr/>
            <p:nvPr/>
          </p:nvSpPr>
          <p:spPr>
            <a:xfrm>
              <a:off x="6403484" y="2474711"/>
              <a:ext cx="183988" cy="186246"/>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0" name="Freeform 39"/>
            <p:cNvSpPr/>
            <p:nvPr/>
          </p:nvSpPr>
          <p:spPr>
            <a:xfrm>
              <a:off x="6193558" y="3077064"/>
              <a:ext cx="178616" cy="194502"/>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nvGrpSpPr>
            <p:cNvPr id="28" name="Group 27"/>
            <p:cNvGrpSpPr/>
            <p:nvPr/>
          </p:nvGrpSpPr>
          <p:grpSpPr>
            <a:xfrm rot="6576602">
              <a:off x="6339131" y="2897960"/>
              <a:ext cx="575421" cy="308803"/>
              <a:chOff x="2781273" y="1371819"/>
              <a:chExt cx="585180" cy="388918"/>
            </a:xfrm>
          </p:grpSpPr>
          <p:sp>
            <p:nvSpPr>
              <p:cNvPr id="41" name="Freeform 40"/>
              <p:cNvSpPr/>
              <p:nvPr/>
            </p:nvSpPr>
            <p:spPr>
              <a:xfrm rot="932178">
                <a:off x="2781273" y="1408960"/>
                <a:ext cx="207486" cy="1947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Freeform 41"/>
              <p:cNvSpPr/>
              <p:nvPr/>
            </p:nvSpPr>
            <p:spPr>
              <a:xfrm rot="932178">
                <a:off x="3160184" y="1524000"/>
                <a:ext cx="206269"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3" name="Freeform 42"/>
              <p:cNvSpPr/>
              <p:nvPr/>
            </p:nvSpPr>
            <p:spPr>
              <a:xfrm rot="932178">
                <a:off x="2999303" y="1371819"/>
                <a:ext cx="183988" cy="23187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29" name="Oval 28"/>
            <p:cNvSpPr/>
            <p:nvPr/>
          </p:nvSpPr>
          <p:spPr>
            <a:xfrm>
              <a:off x="6220793" y="2688454"/>
              <a:ext cx="408632" cy="416107"/>
            </a:xfrm>
            <a:prstGeom prst="ellipse">
              <a:avLst/>
            </a:prstGeom>
            <a:solidFill>
              <a:srgbClr val="FFFFFF"/>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5046715" y="2858915"/>
              <a:ext cx="359831" cy="2788060"/>
              <a:chOff x="4017434" y="2500940"/>
              <a:chExt cx="359831" cy="2788060"/>
            </a:xfrm>
          </p:grpSpPr>
          <p:sp>
            <p:nvSpPr>
              <p:cNvPr id="20" name="Oval 19"/>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277183" y="2765669"/>
              <a:ext cx="359831" cy="2788060"/>
              <a:chOff x="4017434" y="2500940"/>
              <a:chExt cx="359831" cy="2788060"/>
            </a:xfrm>
          </p:grpSpPr>
          <p:sp>
            <p:nvSpPr>
              <p:cNvPr id="63" name="Oval 62"/>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157717" y="2922523"/>
              <a:ext cx="359831" cy="2788060"/>
              <a:chOff x="4017434" y="2500940"/>
              <a:chExt cx="359831" cy="2788060"/>
            </a:xfrm>
          </p:grpSpPr>
          <p:sp>
            <p:nvSpPr>
              <p:cNvPr id="80" name="Oval 79"/>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9" name="Oval 219"/>
            <p:cNvSpPr>
              <a:spLocks noChangeArrowheads="1"/>
            </p:cNvSpPr>
            <p:nvPr/>
          </p:nvSpPr>
          <p:spPr bwMode="auto">
            <a:xfrm rot="15912864" flipH="1">
              <a:off x="5628883" y="3803624"/>
              <a:ext cx="115536" cy="115614"/>
            </a:xfrm>
            <a:prstGeom prst="ellipse">
              <a:avLst/>
            </a:prstGeom>
            <a:noFill/>
            <a:ln w="9525">
              <a:solidFill>
                <a:schemeClr val="tx1"/>
              </a:solidFill>
              <a:round/>
              <a:headEnd/>
              <a:tailEnd/>
            </a:ln>
          </p:spPr>
          <p:txBody>
            <a:bodyPr>
              <a:prstTxWarp prst="textNoShape">
                <a:avLst/>
              </a:prstTxWarp>
            </a:bodyPr>
            <a:lstStyle/>
            <a:p>
              <a:endParaRPr lang="en-US">
                <a:latin typeface="Arial" pitchFamily="1" charset="0"/>
              </a:endParaRPr>
            </a:p>
          </p:txBody>
        </p:sp>
        <p:cxnSp>
          <p:nvCxnSpPr>
            <p:cNvPr id="23561" name="Straight Connector 23560"/>
            <p:cNvCxnSpPr/>
            <p:nvPr/>
          </p:nvCxnSpPr>
          <p:spPr>
            <a:xfrm>
              <a:off x="5406546" y="5401329"/>
              <a:ext cx="1563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5398081" y="2660472"/>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Straight Arrow Connector 95"/>
            <p:cNvCxnSpPr>
              <a:stCxn id="37" idx="2"/>
            </p:cNvCxnSpPr>
            <p:nvPr/>
          </p:nvCxnSpPr>
          <p:spPr>
            <a:xfrm flipH="1">
              <a:off x="5338814" y="2933503"/>
              <a:ext cx="6795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3" name="TextBox 122"/>
          <p:cNvSpPr txBox="1"/>
          <p:nvPr/>
        </p:nvSpPr>
        <p:spPr>
          <a:xfrm>
            <a:off x="86269" y="5054600"/>
            <a:ext cx="5577932" cy="1631216"/>
          </a:xfrm>
          <a:prstGeom prst="rect">
            <a:avLst/>
          </a:prstGeom>
          <a:noFill/>
        </p:spPr>
        <p:txBody>
          <a:bodyPr wrap="square" rtlCol="0">
            <a:spAutoFit/>
          </a:bodyPr>
          <a:lstStyle/>
          <a:p>
            <a:r>
              <a:rPr lang="en-US" sz="2000" dirty="0" smtClean="0"/>
              <a:t>Biomass can be soaked in solutions or mixed with a slurries that are rich in minerals, chemicals and/or organic compounds which can then migrate into the macro and  </a:t>
            </a:r>
            <a:r>
              <a:rPr lang="en-US" sz="2000" dirty="0" err="1" smtClean="0"/>
              <a:t>mesopores</a:t>
            </a:r>
            <a:r>
              <a:rPr lang="en-US" sz="2000" dirty="0" smtClean="0"/>
              <a:t>; </a:t>
            </a:r>
          </a:p>
          <a:p>
            <a:r>
              <a:rPr lang="en-US" sz="2000" dirty="0" smtClean="0"/>
              <a:t>Image of Bamboo soaked in clay and FeSO4</a:t>
            </a:r>
            <a:endParaRPr lang="en-US" sz="2000" dirty="0"/>
          </a:p>
        </p:txBody>
      </p:sp>
      <p:pic>
        <p:nvPicPr>
          <p:cNvPr id="97" name="Picture 96"/>
          <p:cNvPicPr/>
          <p:nvPr/>
        </p:nvPicPr>
        <p:blipFill>
          <a:blip r:embed="rId3" cstate="email">
            <a:extLst>
              <a:ext uri="{28A0092B-C50C-407E-A947-70E740481C1C}">
                <a14:useLocalDpi xmlns:a14="http://schemas.microsoft.com/office/drawing/2010/main"/>
              </a:ext>
            </a:extLst>
          </a:blip>
          <a:stretch>
            <a:fillRect/>
          </a:stretch>
        </p:blipFill>
        <p:spPr>
          <a:xfrm>
            <a:off x="5549900" y="1392103"/>
            <a:ext cx="3470369" cy="5358958"/>
          </a:xfrm>
          <a:prstGeom prst="rect">
            <a:avLst/>
          </a:prstGeom>
        </p:spPr>
      </p:pic>
      <p:cxnSp>
        <p:nvCxnSpPr>
          <p:cNvPr id="9" name="Straight Arrow Connector 8"/>
          <p:cNvCxnSpPr/>
          <p:nvPr/>
        </p:nvCxnSpPr>
        <p:spPr>
          <a:xfrm flipV="1">
            <a:off x="4620609" y="5930900"/>
            <a:ext cx="1881791" cy="63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2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Methods of Pretreatment of  Mixed Biomass Feed</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514350" lvl="0" indent="-514350">
              <a:spcBef>
                <a:spcPts val="120"/>
              </a:spcBef>
              <a:spcAft>
                <a:spcPts val="1200"/>
              </a:spcAft>
              <a:buFont typeface="+mj-lt"/>
              <a:buAutoNum type="arabicPeriod"/>
            </a:pPr>
            <a:r>
              <a:rPr lang="en-AU" sz="3600" dirty="0" smtClean="0"/>
              <a:t>Mixing with a phosphorous rich acid or a potassium rich  alkali,</a:t>
            </a:r>
          </a:p>
          <a:p>
            <a:pPr marL="514350" lvl="0" indent="-514350">
              <a:spcBef>
                <a:spcPts val="120"/>
              </a:spcBef>
              <a:spcAft>
                <a:spcPts val="1200"/>
              </a:spcAft>
              <a:buFont typeface="+mj-lt"/>
              <a:buAutoNum type="arabicPeriod"/>
            </a:pPr>
            <a:r>
              <a:rPr lang="en-AU" sz="3600" dirty="0" smtClean="0"/>
              <a:t> Adding small amounts of urea, </a:t>
            </a:r>
            <a:r>
              <a:rPr lang="en-AU" sz="3600" dirty="0" err="1" smtClean="0"/>
              <a:t>KCl</a:t>
            </a:r>
            <a:r>
              <a:rPr lang="en-AU" sz="3600" dirty="0" smtClean="0"/>
              <a:t> and or DAP with an expanding clay and adjusting pH to 7.  The clay helps to prevent loss of N</a:t>
            </a:r>
          </a:p>
          <a:p>
            <a:pPr marL="514350" lvl="0" indent="-514350">
              <a:spcBef>
                <a:spcPts val="120"/>
              </a:spcBef>
              <a:spcAft>
                <a:spcPts val="1200"/>
              </a:spcAft>
              <a:buFont typeface="+mj-lt"/>
              <a:buAutoNum type="arabicPeriod"/>
            </a:pPr>
            <a:r>
              <a:rPr lang="en-AU" sz="3600" dirty="0" smtClean="0"/>
              <a:t>Coating the biomass in a slurry of manure, clay, ash and rock dust</a:t>
            </a:r>
          </a:p>
          <a:p>
            <a:pPr lvl="0"/>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51036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Key Points; Biochar Can Act as a Catalyst</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514350" lvl="0" indent="-514350">
              <a:spcBef>
                <a:spcPts val="120"/>
              </a:spcBef>
              <a:spcAft>
                <a:spcPts val="1200"/>
              </a:spcAft>
              <a:buFont typeface="+mj-lt"/>
              <a:buAutoNum type="arabicPeriod"/>
            </a:pPr>
            <a:r>
              <a:rPr lang="en-AU" dirty="0" smtClean="0"/>
              <a:t>Adding small amounts of pre and post treated biochar (&lt;150kg/ha) can have a larger affect especially if added with NPK</a:t>
            </a:r>
          </a:p>
          <a:p>
            <a:pPr marL="514350" lvl="0" indent="-514350">
              <a:spcBef>
                <a:spcPts val="120"/>
              </a:spcBef>
              <a:spcAft>
                <a:spcPts val="1200"/>
              </a:spcAft>
              <a:buFont typeface="+mj-lt"/>
              <a:buAutoNum type="arabicPeriod"/>
            </a:pPr>
            <a:r>
              <a:rPr lang="en-AU" dirty="0" err="1" smtClean="0"/>
              <a:t>Pretreteated</a:t>
            </a:r>
            <a:r>
              <a:rPr lang="en-AU" dirty="0" smtClean="0"/>
              <a:t> Biochar can improve the quality and effectiveness of compost if added at around 500kg/ha</a:t>
            </a:r>
          </a:p>
          <a:p>
            <a:pPr marL="514350" lvl="0" indent="-514350">
              <a:spcBef>
                <a:spcPts val="120"/>
              </a:spcBef>
              <a:spcAft>
                <a:spcPts val="1200"/>
              </a:spcAft>
              <a:buFont typeface="+mj-lt"/>
              <a:buAutoNum type="arabicPeriod"/>
            </a:pPr>
            <a:r>
              <a:rPr lang="en-AU" dirty="0" smtClean="0"/>
              <a:t>Ash that is high in Amorphous Silica seems to promote plant resistance to stress and also is involved in locking up heavy metals. In rice systems if appears associated with fungal growth</a:t>
            </a:r>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185104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Key Points; Biochar Can Act as a Catalyst</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grpSp>
        <p:nvGrpSpPr>
          <p:cNvPr id="6" name="Group 5"/>
          <p:cNvGrpSpPr/>
          <p:nvPr/>
        </p:nvGrpSpPr>
        <p:grpSpPr>
          <a:xfrm>
            <a:off x="0" y="1066800"/>
            <a:ext cx="9143999" cy="5702300"/>
            <a:chOff x="1" y="863914"/>
            <a:chExt cx="9121774" cy="5732148"/>
          </a:xfrm>
        </p:grpSpPr>
        <p:pic>
          <p:nvPicPr>
            <p:cNvPr id="7" name="Picture 3" descr="IncaTemp23"/>
            <p:cNvPicPr>
              <a:picLocks noChangeAspect="1" noChangeArrowheads="1"/>
            </p:cNvPicPr>
            <p:nvPr/>
          </p:nvPicPr>
          <p:blipFill>
            <a:blip r:embed="rId3"/>
            <a:srcRect/>
            <a:stretch>
              <a:fillRect/>
            </a:stretch>
          </p:blipFill>
          <p:spPr bwMode="auto">
            <a:xfrm>
              <a:off x="4033350" y="3945467"/>
              <a:ext cx="5088425" cy="2650595"/>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583" y="4368801"/>
              <a:ext cx="2845546" cy="21336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846" y="879475"/>
              <a:ext cx="3420235" cy="3600449"/>
            </a:xfrm>
            <a:prstGeom prst="rect">
              <a:avLst/>
            </a:prstGeom>
          </p:spPr>
        </p:pic>
        <p:sp>
          <p:nvSpPr>
            <p:cNvPr id="10" name="Rectangle 9"/>
            <p:cNvSpPr/>
            <p:nvPr/>
          </p:nvSpPr>
          <p:spPr>
            <a:xfrm>
              <a:off x="5452533" y="1845733"/>
              <a:ext cx="1591734" cy="15070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5400000" flipH="1" flipV="1">
              <a:off x="4385734" y="3793067"/>
              <a:ext cx="2709333" cy="5757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269067" y="5435601"/>
              <a:ext cx="1764283" cy="1524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863914"/>
              <a:ext cx="3810000" cy="2899511"/>
            </a:xfrm>
            <a:prstGeom prst="rect">
              <a:avLst/>
            </a:prstGeom>
          </p:spPr>
        </p:pic>
      </p:grpSp>
      <p:sp>
        <p:nvSpPr>
          <p:cNvPr id="2" name="TextBox 1"/>
          <p:cNvSpPr txBox="1"/>
          <p:nvPr/>
        </p:nvSpPr>
        <p:spPr>
          <a:xfrm>
            <a:off x="241300" y="4132307"/>
            <a:ext cx="3264349" cy="369332"/>
          </a:xfrm>
          <a:prstGeom prst="rect">
            <a:avLst/>
          </a:prstGeom>
          <a:noFill/>
        </p:spPr>
        <p:txBody>
          <a:bodyPr wrap="square" rtlCol="0">
            <a:spAutoFit/>
          </a:bodyPr>
          <a:lstStyle/>
          <a:p>
            <a:r>
              <a:rPr lang="en-US" dirty="0" smtClean="0"/>
              <a:t>Root without Biochar</a:t>
            </a:r>
            <a:endParaRPr lang="en-US" dirty="0"/>
          </a:p>
        </p:txBody>
      </p:sp>
    </p:spTree>
    <p:extLst>
      <p:ext uri="{BB962C8B-B14F-4D97-AF65-F5344CB8AC3E}">
        <p14:creationId xmlns:p14="http://schemas.microsoft.com/office/powerpoint/2010/main" val="151391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Key Points; Biochar Can Act as a Catalyst</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514350" lvl="0" indent="-514350">
              <a:spcBef>
                <a:spcPts val="120"/>
              </a:spcBef>
              <a:spcAft>
                <a:spcPts val="1200"/>
              </a:spcAft>
              <a:buFont typeface="+mj-lt"/>
              <a:buAutoNum type="arabicPeriod"/>
            </a:pPr>
            <a:r>
              <a:rPr lang="en-AU" dirty="0" smtClean="0"/>
              <a:t>Ash that is high in Amorphous Silica seems to promote plant resistance to stress and also is involved in locking up heavy metals.</a:t>
            </a:r>
          </a:p>
          <a:p>
            <a:pPr marL="514350" lvl="0" indent="-514350">
              <a:spcBef>
                <a:spcPts val="120"/>
              </a:spcBef>
              <a:spcAft>
                <a:spcPts val="1200"/>
              </a:spcAft>
              <a:buFont typeface="+mj-lt"/>
              <a:buAutoNum type="arabicPeriod"/>
            </a:pPr>
            <a:r>
              <a:rPr lang="en-AU" dirty="0" err="1" smtClean="0"/>
              <a:t>Nanophase</a:t>
            </a:r>
            <a:r>
              <a:rPr lang="en-AU" dirty="0" smtClean="0"/>
              <a:t> iron (Fe) particles appear to be very important in a range of biotic and abiotic processes involved in making N and P more available to plants</a:t>
            </a:r>
          </a:p>
          <a:p>
            <a:pPr marL="514350" lvl="0" indent="-514350">
              <a:spcBef>
                <a:spcPts val="120"/>
              </a:spcBef>
              <a:spcAft>
                <a:spcPts val="1200"/>
              </a:spcAft>
              <a:buFont typeface="+mj-lt"/>
              <a:buAutoNum type="arabicPeriod"/>
            </a:pPr>
            <a:r>
              <a:rPr lang="en-AU" dirty="0" smtClean="0"/>
              <a:t> Fungi may migrate to pores that have high contents of P Ca, Clay and also K(need more evidence)</a:t>
            </a:r>
          </a:p>
          <a:p>
            <a:pPr marL="514350" lvl="0" indent="-514350">
              <a:spcBef>
                <a:spcPts val="120"/>
              </a:spcBef>
              <a:spcAft>
                <a:spcPts val="1200"/>
              </a:spcAft>
              <a:buFont typeface="+mj-lt"/>
              <a:buAutoNum type="arabicPeriod"/>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387236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066801"/>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Why do We Make Biochar From Mixed Feed Stock, Clay, Ash and Rock Dust</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199"/>
          </a:xfrm>
          <a:solidFill>
            <a:schemeClr val="accent6">
              <a:lumMod val="20000"/>
              <a:lumOff val="80000"/>
            </a:schemeClr>
          </a:solidFill>
        </p:spPr>
        <p:txBody>
          <a:bodyPr>
            <a:normAutofit fontScale="85000" lnSpcReduction="20000"/>
          </a:bodyPr>
          <a:lstStyle/>
          <a:p>
            <a:pPr>
              <a:buNone/>
            </a:pPr>
            <a:r>
              <a:rPr lang="en-AU" sz="800" dirty="0" smtClean="0"/>
              <a:t> </a:t>
            </a:r>
            <a:endParaRPr lang="en-AU" dirty="0" smtClean="0"/>
          </a:p>
          <a:p>
            <a:pPr>
              <a:spcAft>
                <a:spcPts val="1200"/>
              </a:spcAft>
            </a:pPr>
            <a:r>
              <a:rPr lang="en-US" sz="3400" dirty="0" smtClean="0"/>
              <a:t>To increase the amount and range of macro (NPK) and micro nutrients.</a:t>
            </a:r>
          </a:p>
          <a:p>
            <a:pPr>
              <a:spcAft>
                <a:spcPts val="1200"/>
              </a:spcAft>
            </a:pPr>
            <a:r>
              <a:rPr lang="en-US" sz="3400" dirty="0" smtClean="0"/>
              <a:t>Some clays can increase the </a:t>
            </a:r>
            <a:r>
              <a:rPr lang="en-US" sz="3400" dirty="0" err="1" smtClean="0"/>
              <a:t>Cation</a:t>
            </a:r>
            <a:r>
              <a:rPr lang="en-US" sz="3400" dirty="0" smtClean="0"/>
              <a:t> Exchange Capacity by increasing the number of acid functional groups</a:t>
            </a:r>
          </a:p>
          <a:p>
            <a:pPr>
              <a:spcAft>
                <a:spcPts val="1200"/>
              </a:spcAft>
            </a:pPr>
            <a:r>
              <a:rPr lang="en-US" sz="3400" dirty="0" smtClean="0"/>
              <a:t>To increase the yield of the biochar by condensing smoke on the surface of the clay and other minerals</a:t>
            </a:r>
          </a:p>
          <a:p>
            <a:pPr>
              <a:spcAft>
                <a:spcPts val="1200"/>
              </a:spcAft>
            </a:pPr>
            <a:r>
              <a:rPr lang="en-US" sz="3400" dirty="0" smtClean="0"/>
              <a:t>To provide a range of smoke water chemicals (phenols, ketones, carboxylic acids) for increased germination and resistance to disease </a:t>
            </a:r>
          </a:p>
          <a:p>
            <a:endParaRPr lang="en-AU" dirty="0" smtClean="0"/>
          </a:p>
          <a:p>
            <a:pPr lvl="0"/>
            <a:endParaRPr lang="en-AU" dirty="0" smtClean="0"/>
          </a:p>
          <a:p>
            <a:pPr lvl="0">
              <a:buNone/>
            </a:pPr>
            <a:r>
              <a:rPr lang="en-AU" sz="2000" dirty="0" smtClean="0"/>
              <a:t> </a:t>
            </a: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33070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0" y="0"/>
            <a:ext cx="9144000" cy="1721644"/>
          </a:xfrm>
          <a:solidFill>
            <a:srgbClr val="BFBFBF"/>
          </a:solidFill>
        </p:spPr>
        <p:txBody>
          <a:bodyPr>
            <a:normAutofit fontScale="90000"/>
          </a:bodyPr>
          <a:lstStyle/>
          <a:p>
            <a:pPr eaLnBrk="1" hangingPunct="1"/>
            <a:r>
              <a:rPr lang="en-AU" dirty="0" smtClean="0">
                <a:solidFill>
                  <a:srgbClr val="008000"/>
                </a:solidFill>
              </a:rPr>
              <a:t>Enhancing Biochars to Meet Constraints</a:t>
            </a:r>
            <a:br>
              <a:rPr lang="en-AU" dirty="0" smtClean="0">
                <a:solidFill>
                  <a:srgbClr val="008000"/>
                </a:solidFill>
              </a:rPr>
            </a:br>
            <a:r>
              <a:rPr lang="en-AU" dirty="0" smtClean="0">
                <a:solidFill>
                  <a:srgbClr val="008000"/>
                </a:solidFill>
              </a:rPr>
              <a:t> A Decision Matrix</a:t>
            </a:r>
            <a:endParaRPr lang="en-AU" dirty="0">
              <a:solidFill>
                <a:srgbClr val="008000"/>
              </a:solidFill>
            </a:endParaRPr>
          </a:p>
        </p:txBody>
      </p:sp>
      <p:grpSp>
        <p:nvGrpSpPr>
          <p:cNvPr id="2" name="Group 34"/>
          <p:cNvGrpSpPr>
            <a:grpSpLocks noGrp="1" noChangeAspect="1"/>
          </p:cNvGrpSpPr>
          <p:nvPr/>
        </p:nvGrpSpPr>
        <p:grpSpPr bwMode="auto">
          <a:xfrm>
            <a:off x="1581314" y="2214871"/>
            <a:ext cx="6049962" cy="4032250"/>
            <a:chOff x="252" y="163"/>
            <a:chExt cx="5307" cy="3538"/>
          </a:xfrm>
        </p:grpSpPr>
        <p:sp>
          <p:nvSpPr>
            <p:cNvPr id="15366" name="AutoShape 33"/>
            <p:cNvSpPr>
              <a:spLocks noChangeAspect="1" noChangeArrowheads="1" noTextEdit="1"/>
            </p:cNvSpPr>
            <p:nvPr/>
          </p:nvSpPr>
          <p:spPr bwMode="auto">
            <a:xfrm>
              <a:off x="252" y="163"/>
              <a:ext cx="5307" cy="3538"/>
            </a:xfrm>
            <a:prstGeom prst="rect">
              <a:avLst/>
            </a:prstGeom>
            <a:noFill/>
            <a:ln w="9525">
              <a:noFill/>
              <a:miter lim="800000"/>
              <a:headEnd/>
              <a:tailEnd/>
            </a:ln>
          </p:spPr>
          <p:txBody>
            <a:bodyPr>
              <a:prstTxWarp prst="textNoShape">
                <a:avLst/>
              </a:prstTxWarp>
            </a:bodyPr>
            <a:lstStyle/>
            <a:p>
              <a:endParaRPr lang="en-US" dirty="0"/>
            </a:p>
          </p:txBody>
        </p:sp>
        <p:sp>
          <p:nvSpPr>
            <p:cNvPr id="15367" name="_s370729"/>
            <p:cNvSpPr>
              <a:spLocks noChangeArrowheads="1" noTextEdit="1"/>
            </p:cNvSpPr>
            <p:nvPr/>
          </p:nvSpPr>
          <p:spPr bwMode="auto">
            <a:xfrm>
              <a:off x="2242" y="764"/>
              <a:ext cx="1327" cy="1327"/>
            </a:xfrm>
            <a:prstGeom prst="ellipse">
              <a:avLst/>
            </a:prstGeom>
            <a:solidFill>
              <a:schemeClr val="accent2">
                <a:alpha val="50195"/>
              </a:schemeClr>
            </a:solidFill>
            <a:ln w="4670">
              <a:solidFill>
                <a:schemeClr val="accent2"/>
              </a:solidFill>
              <a:round/>
              <a:headEnd/>
              <a:tailEnd/>
            </a:ln>
          </p:spPr>
          <p:txBody>
            <a:bodyPr lIns="0" tIns="0" rIns="0" bIns="0" anchor="ctr">
              <a:prstTxWarp prst="textNoShape">
                <a:avLst/>
              </a:prstTxWarp>
            </a:bodyPr>
            <a:lstStyle/>
            <a:p>
              <a:endParaRPr lang="en-US" dirty="0"/>
            </a:p>
          </p:txBody>
        </p:sp>
        <p:sp>
          <p:nvSpPr>
            <p:cNvPr id="15368" name="_s370723"/>
            <p:cNvSpPr>
              <a:spLocks noChangeArrowheads="1"/>
            </p:cNvSpPr>
            <p:nvPr/>
          </p:nvSpPr>
          <p:spPr bwMode="auto">
            <a:xfrm>
              <a:off x="2309" y="300"/>
              <a:ext cx="1193" cy="331"/>
            </a:xfrm>
            <a:prstGeom prst="rect">
              <a:avLst/>
            </a:prstGeom>
            <a:noFill/>
            <a:ln w="9525">
              <a:noFill/>
              <a:miter lim="800000"/>
              <a:headEnd/>
              <a:tailEnd/>
            </a:ln>
          </p:spPr>
          <p:txBody>
            <a:bodyPr wrap="none" lIns="0" tIns="0" rIns="0" bIns="0" anchor="ctr">
              <a:prstTxWarp prst="textNoShape">
                <a:avLst/>
              </a:prstTxWarp>
            </a:bodyPr>
            <a:lstStyle/>
            <a:p>
              <a:pPr algn="ctr"/>
              <a:r>
                <a:rPr lang="en-AU" sz="2000" dirty="0"/>
                <a:t>Properties of Fresh and Aged Biochar </a:t>
              </a:r>
            </a:p>
          </p:txBody>
        </p:sp>
        <p:sp>
          <p:nvSpPr>
            <p:cNvPr id="15369" name="_s370730"/>
            <p:cNvSpPr>
              <a:spLocks noChangeArrowheads="1" noTextEdit="1"/>
            </p:cNvSpPr>
            <p:nvPr/>
          </p:nvSpPr>
          <p:spPr bwMode="auto">
            <a:xfrm>
              <a:off x="2747" y="1269"/>
              <a:ext cx="1327" cy="1327"/>
            </a:xfrm>
            <a:prstGeom prst="ellipse">
              <a:avLst/>
            </a:prstGeom>
            <a:solidFill>
              <a:schemeClr val="hlink">
                <a:alpha val="50195"/>
              </a:schemeClr>
            </a:solidFill>
            <a:ln w="4670">
              <a:solidFill>
                <a:schemeClr val="hlink"/>
              </a:solidFill>
              <a:round/>
              <a:headEnd/>
              <a:tailEnd/>
            </a:ln>
          </p:spPr>
          <p:txBody>
            <a:bodyPr lIns="0" tIns="0" rIns="0" bIns="0" anchor="ctr">
              <a:prstTxWarp prst="textNoShape">
                <a:avLst/>
              </a:prstTxWarp>
            </a:bodyPr>
            <a:lstStyle/>
            <a:p>
              <a:endParaRPr lang="en-US" dirty="0"/>
            </a:p>
          </p:txBody>
        </p:sp>
        <p:sp>
          <p:nvSpPr>
            <p:cNvPr id="15370" name="_s370724"/>
            <p:cNvSpPr>
              <a:spLocks noChangeArrowheads="1"/>
            </p:cNvSpPr>
            <p:nvPr/>
          </p:nvSpPr>
          <p:spPr bwMode="auto">
            <a:xfrm>
              <a:off x="4206" y="1767"/>
              <a:ext cx="1193" cy="331"/>
            </a:xfrm>
            <a:prstGeom prst="rect">
              <a:avLst/>
            </a:prstGeom>
            <a:noFill/>
            <a:ln w="9525">
              <a:noFill/>
              <a:miter lim="800000"/>
              <a:headEnd/>
              <a:tailEnd/>
            </a:ln>
          </p:spPr>
          <p:txBody>
            <a:bodyPr wrap="none" lIns="0" tIns="0" rIns="0" bIns="0" anchor="ctr">
              <a:prstTxWarp prst="textNoShape">
                <a:avLst/>
              </a:prstTxWarp>
            </a:bodyPr>
            <a:lstStyle/>
            <a:p>
              <a:pPr algn="ctr"/>
              <a:r>
                <a:rPr lang="en-AU" dirty="0" smtClean="0"/>
                <a:t>Climate, Labour/Social and</a:t>
              </a:r>
            </a:p>
            <a:p>
              <a:pPr algn="ctr"/>
              <a:r>
                <a:rPr lang="en-AU" dirty="0" smtClean="0"/>
                <a:t> Financial Constraints</a:t>
              </a:r>
              <a:endParaRPr lang="en-AU" dirty="0"/>
            </a:p>
          </p:txBody>
        </p:sp>
        <p:sp>
          <p:nvSpPr>
            <p:cNvPr id="15371" name="_s370735"/>
            <p:cNvSpPr>
              <a:spLocks noChangeArrowheads="1" noTextEdit="1"/>
            </p:cNvSpPr>
            <p:nvPr/>
          </p:nvSpPr>
          <p:spPr bwMode="auto">
            <a:xfrm>
              <a:off x="2242" y="1774"/>
              <a:ext cx="1327" cy="1327"/>
            </a:xfrm>
            <a:prstGeom prst="ellipse">
              <a:avLst/>
            </a:prstGeom>
            <a:solidFill>
              <a:schemeClr val="folHlink">
                <a:alpha val="50195"/>
              </a:schemeClr>
            </a:solidFill>
            <a:ln w="4670">
              <a:solidFill>
                <a:schemeClr val="folHlink"/>
              </a:solidFill>
              <a:round/>
              <a:headEnd/>
              <a:tailEnd/>
            </a:ln>
          </p:spPr>
          <p:txBody>
            <a:bodyPr lIns="0" tIns="0" rIns="0" bIns="0" anchor="ctr">
              <a:prstTxWarp prst="textNoShape">
                <a:avLst/>
              </a:prstTxWarp>
            </a:bodyPr>
            <a:lstStyle/>
            <a:p>
              <a:endParaRPr lang="en-US" dirty="0"/>
            </a:p>
          </p:txBody>
        </p:sp>
        <p:sp>
          <p:nvSpPr>
            <p:cNvPr id="15372" name="_s370736"/>
            <p:cNvSpPr>
              <a:spLocks noChangeArrowheads="1"/>
            </p:cNvSpPr>
            <p:nvPr/>
          </p:nvSpPr>
          <p:spPr bwMode="auto">
            <a:xfrm>
              <a:off x="2309" y="3233"/>
              <a:ext cx="1193" cy="331"/>
            </a:xfrm>
            <a:prstGeom prst="rect">
              <a:avLst/>
            </a:prstGeom>
            <a:noFill/>
            <a:ln w="9525">
              <a:noFill/>
              <a:miter lim="800000"/>
              <a:headEnd/>
              <a:tailEnd/>
            </a:ln>
          </p:spPr>
          <p:txBody>
            <a:bodyPr wrap="none" lIns="0" tIns="0" rIns="0" bIns="0" anchor="ctr">
              <a:prstTxWarp prst="textNoShape">
                <a:avLst/>
              </a:prstTxWarp>
            </a:bodyPr>
            <a:lstStyle/>
            <a:p>
              <a:pPr algn="ctr"/>
              <a:r>
                <a:rPr lang="en-AU" dirty="0"/>
                <a:t>Crop requirement+ Method of Application</a:t>
              </a:r>
            </a:p>
          </p:txBody>
        </p:sp>
        <p:sp>
          <p:nvSpPr>
            <p:cNvPr id="15373" name="_s370731"/>
            <p:cNvSpPr>
              <a:spLocks noChangeArrowheads="1" noTextEdit="1"/>
            </p:cNvSpPr>
            <p:nvPr/>
          </p:nvSpPr>
          <p:spPr bwMode="auto">
            <a:xfrm>
              <a:off x="1737" y="1269"/>
              <a:ext cx="1327" cy="1327"/>
            </a:xfrm>
            <a:prstGeom prst="ellipse">
              <a:avLst/>
            </a:prstGeom>
            <a:solidFill>
              <a:schemeClr val="bg2">
                <a:alpha val="50195"/>
              </a:schemeClr>
            </a:solidFill>
            <a:ln w="4670">
              <a:solidFill>
                <a:schemeClr val="bg2"/>
              </a:solidFill>
              <a:round/>
              <a:headEnd/>
              <a:tailEnd/>
            </a:ln>
          </p:spPr>
          <p:txBody>
            <a:bodyPr lIns="0" tIns="0" rIns="0" bIns="0" anchor="ctr">
              <a:prstTxWarp prst="textNoShape">
                <a:avLst/>
              </a:prstTxWarp>
            </a:bodyPr>
            <a:lstStyle/>
            <a:p>
              <a:endParaRPr lang="en-US" dirty="0"/>
            </a:p>
          </p:txBody>
        </p:sp>
        <p:sp>
          <p:nvSpPr>
            <p:cNvPr id="15374" name="_s370727"/>
            <p:cNvSpPr>
              <a:spLocks noChangeArrowheads="1"/>
            </p:cNvSpPr>
            <p:nvPr/>
          </p:nvSpPr>
          <p:spPr bwMode="auto">
            <a:xfrm>
              <a:off x="411" y="1767"/>
              <a:ext cx="1193" cy="331"/>
            </a:xfrm>
            <a:prstGeom prst="rect">
              <a:avLst/>
            </a:prstGeom>
            <a:noFill/>
            <a:ln w="9525">
              <a:noFill/>
              <a:miter lim="800000"/>
              <a:headEnd/>
              <a:tailEnd/>
            </a:ln>
          </p:spPr>
          <p:txBody>
            <a:bodyPr wrap="none" lIns="0" tIns="0" rIns="0" bIns="0" anchor="ctr">
              <a:prstTxWarp prst="textNoShape">
                <a:avLst/>
              </a:prstTxWarp>
            </a:bodyPr>
            <a:lstStyle/>
            <a:p>
              <a:pPr algn="ctr"/>
              <a:r>
                <a:rPr lang="en-AU" sz="2000" dirty="0"/>
                <a:t>Soil type (constraint)</a:t>
              </a:r>
            </a:p>
          </p:txBody>
        </p:sp>
      </p:grpSp>
    </p:spTree>
    <p:extLst>
      <p:ext uri="{BB962C8B-B14F-4D97-AF65-F5344CB8AC3E}">
        <p14:creationId xmlns:p14="http://schemas.microsoft.com/office/powerpoint/2010/main" val="4094590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0100" y="1235666"/>
            <a:ext cx="7975600" cy="5622334"/>
          </a:xfrm>
          <a:prstGeom prst="rect">
            <a:avLst/>
          </a:prstGeom>
        </p:spPr>
      </p:pic>
      <p:sp>
        <p:nvSpPr>
          <p:cNvPr id="5" name="TextBox 4"/>
          <p:cNvSpPr txBox="1"/>
          <p:nvPr/>
        </p:nvSpPr>
        <p:spPr>
          <a:xfrm>
            <a:off x="0" y="61267"/>
            <a:ext cx="9144000" cy="769441"/>
          </a:xfrm>
          <a:prstGeom prst="rect">
            <a:avLst/>
          </a:prstGeom>
          <a:noFill/>
        </p:spPr>
        <p:txBody>
          <a:bodyPr wrap="square" rtlCol="0">
            <a:spAutoFit/>
          </a:bodyPr>
          <a:lstStyle/>
          <a:p>
            <a:r>
              <a:rPr lang="en-US" sz="2200" dirty="0" smtClean="0"/>
              <a:t>Multiple </a:t>
            </a:r>
            <a:r>
              <a:rPr lang="en-US" sz="2200" dirty="0" err="1" smtClean="0"/>
              <a:t>Feedstocks</a:t>
            </a:r>
            <a:r>
              <a:rPr lang="en-US" sz="2200" dirty="0" smtClean="0"/>
              <a:t> Made at different Temps Can Match Conflicts in Soil and Plant Needs. Bamboo Chicken Manure Straw Composite BC</a:t>
            </a:r>
            <a:endParaRPr lang="en-US" sz="2200" dirty="0"/>
          </a:p>
        </p:txBody>
      </p:sp>
    </p:spTree>
    <p:extLst>
      <p:ext uri="{BB962C8B-B14F-4D97-AF65-F5344CB8AC3E}">
        <p14:creationId xmlns:p14="http://schemas.microsoft.com/office/powerpoint/2010/main" val="3921671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6700" y="772506"/>
            <a:ext cx="8610600" cy="28194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700" y="3835400"/>
            <a:ext cx="2673268" cy="24384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2443" y="3591906"/>
            <a:ext cx="3068225" cy="3103954"/>
          </a:xfrm>
          <a:prstGeom prst="rect">
            <a:avLst/>
          </a:prstGeom>
        </p:spPr>
      </p:pic>
      <p:sp>
        <p:nvSpPr>
          <p:cNvPr id="9" name="TextBox 8"/>
          <p:cNvSpPr txBox="1"/>
          <p:nvPr/>
        </p:nvSpPr>
        <p:spPr>
          <a:xfrm>
            <a:off x="1549400" y="4381500"/>
            <a:ext cx="4445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4790" y="3591906"/>
            <a:ext cx="2779210" cy="3103954"/>
          </a:xfrm>
          <a:prstGeom prst="rect">
            <a:avLst/>
          </a:prstGeom>
        </p:spPr>
      </p:pic>
      <p:sp>
        <p:nvSpPr>
          <p:cNvPr id="11" name="TextBox 10"/>
          <p:cNvSpPr txBox="1"/>
          <p:nvPr/>
        </p:nvSpPr>
        <p:spPr>
          <a:xfrm>
            <a:off x="1993900" y="5092700"/>
            <a:ext cx="49530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2" name="TextBox 11"/>
          <p:cNvSpPr txBox="1"/>
          <p:nvPr/>
        </p:nvSpPr>
        <p:spPr>
          <a:xfrm>
            <a:off x="266700" y="203200"/>
            <a:ext cx="8610600" cy="646331"/>
          </a:xfrm>
          <a:prstGeom prst="rect">
            <a:avLst/>
          </a:prstGeom>
          <a:noFill/>
        </p:spPr>
        <p:txBody>
          <a:bodyPr wrap="square" rtlCol="0">
            <a:spAutoFit/>
          </a:bodyPr>
          <a:lstStyle/>
          <a:p>
            <a:r>
              <a:rPr lang="en-US" dirty="0" smtClean="0"/>
              <a:t>Bamboo with Chicken Manure placed inside and pyrolysed at an Average temperature of 550C. Note internal surfaces are coated with minerals</a:t>
            </a:r>
            <a:endParaRPr lang="en-US" dirty="0"/>
          </a:p>
        </p:txBody>
      </p:sp>
    </p:spTree>
    <p:extLst>
      <p:ext uri="{BB962C8B-B14F-4D97-AF65-F5344CB8AC3E}">
        <p14:creationId xmlns:p14="http://schemas.microsoft.com/office/powerpoint/2010/main" val="277049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1340"/>
          </a:xfrm>
          <a:solidFill>
            <a:srgbClr val="D9D9D9"/>
          </a:solidFill>
        </p:spPr>
        <p:txBody>
          <a:bodyPr>
            <a:normAutofit/>
          </a:bodyPr>
          <a:lstStyle/>
          <a:p>
            <a:r>
              <a:rPr lang="en-US" sz="2400" dirty="0" smtClean="0"/>
              <a:t>Long Term Field Testing of Wood, Rice Straw Rice Husks Clay Activated Biochar with NPK or Compost and NPK ; Hypotheses</a:t>
            </a:r>
            <a:endParaRPr lang="en-US" sz="2400" dirty="0"/>
          </a:p>
        </p:txBody>
      </p:sp>
      <p:sp>
        <p:nvSpPr>
          <p:cNvPr id="4" name="Content Placeholder 3"/>
          <p:cNvSpPr>
            <a:spLocks noGrp="1"/>
          </p:cNvSpPr>
          <p:nvPr>
            <p:ph idx="1"/>
          </p:nvPr>
        </p:nvSpPr>
        <p:spPr>
          <a:xfrm>
            <a:off x="0" y="1129696"/>
            <a:ext cx="8801835" cy="5728303"/>
          </a:xfrm>
          <a:solidFill>
            <a:schemeClr val="accent6">
              <a:lumMod val="20000"/>
              <a:lumOff val="80000"/>
            </a:schemeClr>
          </a:solidFill>
        </p:spPr>
        <p:txBody>
          <a:bodyPr>
            <a:noAutofit/>
          </a:bodyPr>
          <a:lstStyle/>
          <a:p>
            <a:pPr marL="266400" lvl="0" indent="230400" algn="just">
              <a:lnSpc>
                <a:spcPct val="140000"/>
              </a:lnSpc>
              <a:spcAft>
                <a:spcPts val="600"/>
              </a:spcAft>
            </a:pPr>
            <a:r>
              <a:rPr lang="vi-VN" sz="2200" dirty="0"/>
              <a:t>Significant increase in yields with reduced greenhouse gas emissions can be achieved by </a:t>
            </a:r>
            <a:r>
              <a:rPr lang="vi-VN" sz="2200" dirty="0" smtClean="0"/>
              <a:t>adding small quantities of biochar </a:t>
            </a:r>
            <a:r>
              <a:rPr lang="vi-VN" sz="2200" dirty="0"/>
              <a:t>made from mixed feedstock applied </a:t>
            </a:r>
            <a:r>
              <a:rPr lang="vi-VN" sz="2200" dirty="0" smtClean="0"/>
              <a:t>with NPK when applied to </a:t>
            </a:r>
            <a:r>
              <a:rPr lang="vi-VN" sz="2200" dirty="0"/>
              <a:t>sandy loam soils </a:t>
            </a:r>
            <a:endParaRPr lang="en-US" sz="2200" dirty="0" smtClean="0"/>
          </a:p>
          <a:p>
            <a:pPr marL="266400" lvl="0" indent="230400" algn="just">
              <a:lnSpc>
                <a:spcPct val="140000"/>
              </a:lnSpc>
              <a:spcAft>
                <a:spcPts val="600"/>
              </a:spcAft>
            </a:pPr>
            <a:r>
              <a:rPr lang="vi-VN" sz="2200" dirty="0" smtClean="0"/>
              <a:t>Making </a:t>
            </a:r>
            <a:r>
              <a:rPr lang="vi-VN" sz="2200" dirty="0"/>
              <a:t>compost with 5% </a:t>
            </a:r>
            <a:r>
              <a:rPr lang="vi-VN" sz="2200" dirty="0" smtClean="0"/>
              <a:t>biochar (250kg/ha) </a:t>
            </a:r>
            <a:r>
              <a:rPr lang="vi-VN" sz="2200" dirty="0"/>
              <a:t>and applying at </a:t>
            </a:r>
            <a:r>
              <a:rPr lang="en-US" sz="2200" dirty="0" smtClean="0"/>
              <a:t>5 </a:t>
            </a:r>
            <a:r>
              <a:rPr lang="vi-VN" sz="2200" dirty="0" smtClean="0"/>
              <a:t>tonnes/ha </a:t>
            </a:r>
            <a:r>
              <a:rPr lang="vi-VN" sz="2200" dirty="0"/>
              <a:t>with NPK every crop cycle will result in an increase in yield and an increase in organic carbon</a:t>
            </a:r>
            <a:r>
              <a:rPr lang="en-US" sz="2200" dirty="0"/>
              <a:t> </a:t>
            </a:r>
            <a:r>
              <a:rPr lang="vi-VN" sz="2200" dirty="0" smtClean="0"/>
              <a:t>.</a:t>
            </a:r>
            <a:endParaRPr lang="en-US" sz="2200" dirty="0" smtClean="0"/>
          </a:p>
          <a:p>
            <a:pPr marL="266400" lvl="0" indent="230400" algn="just">
              <a:lnSpc>
                <a:spcPct val="140000"/>
              </a:lnSpc>
              <a:spcAft>
                <a:spcPts val="600"/>
              </a:spcAft>
            </a:pPr>
            <a:r>
              <a:rPr lang="en-US" sz="2200" dirty="0" smtClean="0"/>
              <a:t>Addition of  50% of farmer practice of NPK plus with biochar can achieve the same rice yield as adding 100% NPK.</a:t>
            </a:r>
            <a:endParaRPr lang="en-US" sz="2200" dirty="0"/>
          </a:p>
        </p:txBody>
      </p:sp>
    </p:spTree>
    <p:extLst>
      <p:ext uri="{BB962C8B-B14F-4D97-AF65-F5344CB8AC3E}">
        <p14:creationId xmlns:p14="http://schemas.microsoft.com/office/powerpoint/2010/main" val="736690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143000"/>
          </a:xfrm>
          <a:solidFill>
            <a:srgbClr val="D9D9D9"/>
          </a:solidFill>
        </p:spPr>
        <p:txBody>
          <a:bodyPr/>
          <a:lstStyle/>
          <a:p>
            <a:pPr algn="ctr"/>
            <a:r>
              <a:rPr lang="en-US" dirty="0" smtClean="0"/>
              <a:t>Field site: 8 treatments</a:t>
            </a:r>
            <a:endParaRPr lang="en-US" dirty="0"/>
          </a:p>
        </p:txBody>
      </p:sp>
      <p:sp>
        <p:nvSpPr>
          <p:cNvPr id="3" name="Content Placeholder 2"/>
          <p:cNvSpPr>
            <a:spLocks noGrp="1"/>
          </p:cNvSpPr>
          <p:nvPr>
            <p:ph idx="1"/>
          </p:nvPr>
        </p:nvSpPr>
        <p:spPr>
          <a:xfrm>
            <a:off x="0" y="1150938"/>
            <a:ext cx="9029700" cy="5707062"/>
          </a:xfrm>
          <a:solidFill>
            <a:srgbClr val="FDEADA"/>
          </a:solidFill>
        </p:spPr>
        <p:txBody>
          <a:bodyPr>
            <a:noAutofit/>
          </a:bodyPr>
          <a:lstStyle/>
          <a:p>
            <a:pPr marL="514350" indent="-514350">
              <a:spcAft>
                <a:spcPts val="600"/>
              </a:spcAft>
              <a:buFont typeface="+mj-lt"/>
              <a:buAutoNum type="arabicPeriod"/>
            </a:pPr>
            <a:r>
              <a:rPr lang="en-US" sz="2600" dirty="0" smtClean="0"/>
              <a:t>Control ; no additions </a:t>
            </a:r>
          </a:p>
          <a:p>
            <a:pPr marL="514350" indent="-514350">
              <a:spcAft>
                <a:spcPts val="600"/>
              </a:spcAft>
              <a:buFont typeface="+mj-lt"/>
              <a:buAutoNum type="arabicPeriod"/>
            </a:pPr>
            <a:r>
              <a:rPr lang="en-US" sz="2600" dirty="0" smtClean="0"/>
              <a:t>50% NPK </a:t>
            </a:r>
          </a:p>
          <a:p>
            <a:pPr marL="514350" indent="-514350">
              <a:spcAft>
                <a:spcPts val="600"/>
              </a:spcAft>
              <a:buFont typeface="+mj-lt"/>
              <a:buAutoNum type="arabicPeriod"/>
            </a:pPr>
            <a:r>
              <a:rPr lang="en-US" sz="2600" dirty="0" smtClean="0"/>
              <a:t>100% NPK: (100kg N + 90kg P2O5 + 60Kg K2O/ha in Spring season; 80kg </a:t>
            </a:r>
            <a:r>
              <a:rPr lang="en-US" sz="2600" dirty="0"/>
              <a:t>N + </a:t>
            </a:r>
            <a:r>
              <a:rPr lang="en-US" sz="2600" dirty="0" smtClean="0"/>
              <a:t>60kg </a:t>
            </a:r>
            <a:r>
              <a:rPr lang="en-US" sz="2600" dirty="0"/>
              <a:t>P2O5 + 60Kg K2O/ha in </a:t>
            </a:r>
            <a:r>
              <a:rPr lang="en-US" sz="2600" dirty="0" smtClean="0"/>
              <a:t>Summer season)</a:t>
            </a:r>
          </a:p>
          <a:p>
            <a:pPr marL="514350" indent="-514350">
              <a:spcAft>
                <a:spcPts val="600"/>
              </a:spcAft>
              <a:buFont typeface="+mj-lt"/>
              <a:buAutoNum type="arabicPeriod"/>
            </a:pPr>
            <a:r>
              <a:rPr lang="en-US" sz="2600" dirty="0" smtClean="0"/>
              <a:t>0.5t/ha BC + 50%NPK (BC+50%NPK)</a:t>
            </a:r>
          </a:p>
          <a:p>
            <a:pPr marL="514350" indent="-514350">
              <a:spcAft>
                <a:spcPts val="600"/>
              </a:spcAft>
              <a:buFont typeface="+mj-lt"/>
              <a:buAutoNum type="arabicPeriod"/>
            </a:pPr>
            <a:r>
              <a:rPr lang="en-US" sz="2600" dirty="0" smtClean="0"/>
              <a:t>0.5t/ha BC + 100 % NPK (BC+100%NPK)</a:t>
            </a:r>
          </a:p>
          <a:p>
            <a:pPr marL="514350" indent="-514350">
              <a:spcAft>
                <a:spcPts val="600"/>
              </a:spcAft>
              <a:buFont typeface="+mj-lt"/>
              <a:buAutoNum type="arabicPeriod"/>
            </a:pPr>
            <a:r>
              <a:rPr lang="en-US" sz="2600" dirty="0" smtClean="0"/>
              <a:t>5 tonnes </a:t>
            </a:r>
            <a:r>
              <a:rPr lang="en-US" sz="2600" dirty="0"/>
              <a:t>compost </a:t>
            </a:r>
            <a:r>
              <a:rPr lang="en-US" sz="2600" dirty="0" smtClean="0"/>
              <a:t>/ha </a:t>
            </a:r>
            <a:r>
              <a:rPr lang="en-US" sz="2600" dirty="0"/>
              <a:t>+ 50% </a:t>
            </a:r>
            <a:r>
              <a:rPr lang="en-US" sz="2600" dirty="0" smtClean="0"/>
              <a:t>NPK (CP+50%NPK)</a:t>
            </a:r>
            <a:endParaRPr lang="en-US" sz="2600" dirty="0"/>
          </a:p>
          <a:p>
            <a:pPr marL="514350" indent="-514350">
              <a:spcAft>
                <a:spcPts val="600"/>
              </a:spcAft>
              <a:buFont typeface="+mj-lt"/>
              <a:buAutoNum type="arabicPeriod"/>
            </a:pPr>
            <a:r>
              <a:rPr lang="en-US" sz="2600" dirty="0" smtClean="0"/>
              <a:t>5 </a:t>
            </a:r>
            <a:r>
              <a:rPr lang="en-US" sz="2600" dirty="0"/>
              <a:t>tonnes compost </a:t>
            </a:r>
            <a:r>
              <a:rPr lang="en-US" sz="2600" dirty="0" smtClean="0"/>
              <a:t>+ 250kg BC/ha </a:t>
            </a:r>
            <a:r>
              <a:rPr lang="en-US" sz="2600" dirty="0"/>
              <a:t>+ 50% </a:t>
            </a:r>
            <a:r>
              <a:rPr lang="en-US" sz="2600" dirty="0" smtClean="0"/>
              <a:t>NPK (CPBC+50%NPK)</a:t>
            </a:r>
            <a:endParaRPr lang="en-US" sz="2600" dirty="0"/>
          </a:p>
          <a:p>
            <a:pPr marL="514350" indent="-514350">
              <a:spcAft>
                <a:spcPts val="600"/>
              </a:spcAft>
              <a:buFont typeface="+mj-lt"/>
              <a:buAutoNum type="arabicPeriod"/>
            </a:pPr>
            <a:r>
              <a:rPr lang="en-US" sz="2600" dirty="0" smtClean="0"/>
              <a:t>5 tonnes compost + 250kg</a:t>
            </a:r>
            <a:r>
              <a:rPr lang="en-US" sz="2600" dirty="0"/>
              <a:t> </a:t>
            </a:r>
            <a:r>
              <a:rPr lang="en-US" sz="2600" dirty="0" smtClean="0"/>
              <a:t>BC/ha + 100% NPK (CPBC+100%NPK)</a:t>
            </a:r>
            <a:endParaRPr lang="en-US" sz="2600" dirty="0"/>
          </a:p>
        </p:txBody>
      </p:sp>
    </p:spTree>
    <p:extLst>
      <p:ext uri="{BB962C8B-B14F-4D97-AF65-F5344CB8AC3E}">
        <p14:creationId xmlns:p14="http://schemas.microsoft.com/office/powerpoint/2010/main" val="461021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23768913"/>
              </p:ext>
            </p:extLst>
          </p:nvPr>
        </p:nvGraphicFramePr>
        <p:xfrm>
          <a:off x="631065" y="-114299"/>
          <a:ext cx="7738235"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6804" y="4073863"/>
            <a:ext cx="8695915" cy="3139321"/>
          </a:xfrm>
          <a:prstGeom prst="rect">
            <a:avLst/>
          </a:prstGeom>
          <a:noFill/>
        </p:spPr>
        <p:txBody>
          <a:bodyPr wrap="square" rtlCol="0">
            <a:spAutoFit/>
          </a:bodyPr>
          <a:lstStyle/>
          <a:p>
            <a:pPr marL="285750" indent="-285750">
              <a:buFont typeface="Arial"/>
              <a:buChar char="•"/>
            </a:pPr>
            <a:r>
              <a:rPr lang="en-US" dirty="0" smtClean="0"/>
              <a:t>The highest yields occurred during the first trial in spring 2013 with no differences between treatment although significant increase over control. </a:t>
            </a:r>
          </a:p>
          <a:p>
            <a:pPr marL="285750" indent="-285750">
              <a:buFont typeface="Arial"/>
              <a:buChar char="•"/>
            </a:pPr>
            <a:r>
              <a:rPr lang="en-US" dirty="0" smtClean="0"/>
              <a:t>The second and third seasons there was flooding and yield decreased although  both and BC + compost/NPK had a significant improvement in yield compared to other treatments and biochar + NPK was significantly greater than both NPK treatments.</a:t>
            </a:r>
          </a:p>
          <a:p>
            <a:pPr marL="285750" indent="-285750">
              <a:buFont typeface="Arial"/>
              <a:buChar char="•"/>
            </a:pPr>
            <a:r>
              <a:rPr lang="en-US" dirty="0"/>
              <a:t>BC+ 100% NPK and CP+50%NPK made a small difference in spring </a:t>
            </a:r>
            <a:r>
              <a:rPr lang="en-US" dirty="0" smtClean="0"/>
              <a:t>2014</a:t>
            </a:r>
          </a:p>
          <a:p>
            <a:pPr marL="285750" indent="-285750">
              <a:buFont typeface="Arial"/>
              <a:buChar char="•"/>
            </a:pPr>
            <a:r>
              <a:rPr lang="en-US" dirty="0" smtClean="0"/>
              <a:t>Although there were heavy rains the combination of compost made with biochar + 100%NPK made a significant difference in summer 2013 and 2014.  </a:t>
            </a:r>
          </a:p>
          <a:p>
            <a:pPr marL="285750" indent="-285750">
              <a:buFont typeface="Arial"/>
              <a:buChar char="•"/>
            </a:pPr>
            <a:r>
              <a:rPr lang="en-US" dirty="0" smtClean="0"/>
              <a:t>Why the different results in different seasons and why the consistent result with compost made with biochar and NPK?</a:t>
            </a:r>
          </a:p>
          <a:p>
            <a:endParaRPr lang="en-US" dirty="0"/>
          </a:p>
        </p:txBody>
      </p:sp>
    </p:spTree>
    <p:extLst>
      <p:ext uri="{BB962C8B-B14F-4D97-AF65-F5344CB8AC3E}">
        <p14:creationId xmlns:p14="http://schemas.microsoft.com/office/powerpoint/2010/main" val="2634417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93130937"/>
              </p:ext>
            </p:extLst>
          </p:nvPr>
        </p:nvGraphicFramePr>
        <p:xfrm>
          <a:off x="67971" y="1448495"/>
          <a:ext cx="8985877" cy="53206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0"/>
            <a:ext cx="9144000" cy="1384995"/>
          </a:xfrm>
          <a:prstGeom prst="rect">
            <a:avLst/>
          </a:prstGeom>
          <a:solidFill>
            <a:schemeClr val="bg1">
              <a:lumMod val="85000"/>
            </a:schemeClr>
          </a:solidFill>
        </p:spPr>
        <p:txBody>
          <a:bodyPr wrap="square" rtlCol="0">
            <a:spAutoFit/>
          </a:bodyPr>
          <a:lstStyle/>
          <a:p>
            <a:r>
              <a:rPr lang="en-US" sz="2800" dirty="0" smtClean="0"/>
              <a:t>Fifth Season confirms that the Compost  Made with 250kg/ha of Biochar + 100% NPK Provides the Greatest Yield.  This is Followed By 500kg/ha of BC + 100% NPK.</a:t>
            </a:r>
            <a:endParaRPr lang="en-US" sz="2800" dirty="0"/>
          </a:p>
        </p:txBody>
      </p:sp>
    </p:spTree>
    <p:extLst>
      <p:ext uri="{BB962C8B-B14F-4D97-AF65-F5344CB8AC3E}">
        <p14:creationId xmlns:p14="http://schemas.microsoft.com/office/powerpoint/2010/main" val="2287594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chemeClr val="bg1">
              <a:lumMod val="75000"/>
            </a:schemeClr>
          </a:solidFill>
          <a:ln>
            <a:noFill/>
          </a:ln>
        </p:spPr>
        <p:txBody>
          <a:bodyPr>
            <a:noAutofit/>
          </a:bodyPr>
          <a:lstStyle/>
          <a:p>
            <a:r>
              <a:rPr lang="en-AU" sz="3200" dirty="0" smtClean="0">
                <a:solidFill>
                  <a:srgbClr val="008000"/>
                </a:solidFill>
              </a:rPr>
              <a:t> Why  Soak Biomass In Nutrient Rich Ponds Or Flow Nutrient Rich Water through  A </a:t>
            </a:r>
            <a:r>
              <a:rPr lang="en-AU" sz="3200" dirty="0" err="1" smtClean="0">
                <a:solidFill>
                  <a:srgbClr val="008000"/>
                </a:solidFill>
              </a:rPr>
              <a:t>Biofilter</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fontScale="92500" lnSpcReduction="10000"/>
          </a:bodyPr>
          <a:lstStyle/>
          <a:p>
            <a:pPr marL="0" lvl="0" indent="0">
              <a:spcBef>
                <a:spcPts val="120"/>
              </a:spcBef>
              <a:spcAft>
                <a:spcPts val="1200"/>
              </a:spcAft>
              <a:buNone/>
            </a:pPr>
            <a:r>
              <a:rPr lang="en-AU" dirty="0" smtClean="0"/>
              <a:t> </a:t>
            </a:r>
          </a:p>
          <a:p>
            <a:pPr marL="514350" lvl="0" indent="-514350">
              <a:spcBef>
                <a:spcPts val="120"/>
              </a:spcBef>
              <a:spcAft>
                <a:spcPts val="1200"/>
              </a:spcAft>
              <a:buFont typeface="+mj-lt"/>
              <a:buAutoNum type="arabicPeriod"/>
            </a:pPr>
            <a:r>
              <a:rPr lang="en-AU" dirty="0"/>
              <a:t>S</a:t>
            </a:r>
            <a:r>
              <a:rPr lang="en-AU" dirty="0" smtClean="0"/>
              <a:t>oaking in nutrient rich ponds or in a </a:t>
            </a:r>
            <a:r>
              <a:rPr lang="en-AU" dirty="0" err="1" smtClean="0"/>
              <a:t>biofilter</a:t>
            </a:r>
            <a:r>
              <a:rPr lang="en-AU" dirty="0" smtClean="0"/>
              <a:t>; </a:t>
            </a:r>
          </a:p>
          <a:p>
            <a:pPr marL="514350" lvl="0" indent="-514350">
              <a:spcBef>
                <a:spcPts val="120"/>
              </a:spcBef>
              <a:spcAft>
                <a:spcPts val="1200"/>
              </a:spcAft>
              <a:buFont typeface="+mj-lt"/>
              <a:buAutoNum type="arabicPeriod"/>
            </a:pPr>
            <a:r>
              <a:rPr lang="en-AU" dirty="0" smtClean="0"/>
              <a:t>Partial Aerobic composting with minerals and manure;  </a:t>
            </a:r>
          </a:p>
          <a:p>
            <a:pPr marL="514350" lvl="0" indent="-514350">
              <a:spcBef>
                <a:spcPts val="120"/>
              </a:spcBef>
              <a:spcAft>
                <a:spcPts val="1200"/>
              </a:spcAft>
              <a:buFont typeface="+mj-lt"/>
              <a:buAutoNum type="arabicPeriod"/>
            </a:pPr>
            <a:r>
              <a:rPr lang="en-AU" dirty="0"/>
              <a:t>M</a:t>
            </a:r>
            <a:r>
              <a:rPr lang="en-AU" dirty="0" smtClean="0"/>
              <a:t>ixing with and phosphorous rich acid or a potassium rich  alkali,</a:t>
            </a:r>
          </a:p>
          <a:p>
            <a:pPr marL="514350" lvl="0" indent="-514350">
              <a:spcBef>
                <a:spcPts val="120"/>
              </a:spcBef>
              <a:spcAft>
                <a:spcPts val="1200"/>
              </a:spcAft>
              <a:buFont typeface="+mj-lt"/>
              <a:buAutoNum type="arabicPeriod"/>
            </a:pPr>
            <a:r>
              <a:rPr lang="en-AU" dirty="0" smtClean="0"/>
              <a:t> Adding small amounts of urea, </a:t>
            </a:r>
            <a:r>
              <a:rPr lang="en-AU" dirty="0" err="1" smtClean="0"/>
              <a:t>KCl</a:t>
            </a:r>
            <a:r>
              <a:rPr lang="en-AU" dirty="0" smtClean="0"/>
              <a:t> and or DAP with an expanding clay and adjusting pH to 7.  The clay helps to prevent loss of N</a:t>
            </a:r>
          </a:p>
          <a:p>
            <a:pPr marL="514350" lvl="0" indent="-514350">
              <a:spcBef>
                <a:spcPts val="120"/>
              </a:spcBef>
              <a:spcAft>
                <a:spcPts val="1200"/>
              </a:spcAft>
              <a:buFont typeface="+mj-lt"/>
              <a:buAutoNum type="arabicPeriod"/>
            </a:pPr>
            <a:r>
              <a:rPr lang="en-AU" dirty="0" smtClean="0"/>
              <a:t>Coating the biomass in a slurry or manure, clay, ash and rock dust</a:t>
            </a:r>
          </a:p>
          <a:p>
            <a:pPr marL="514350" lvl="0" indent="-514350">
              <a:spcBef>
                <a:spcPts val="120"/>
              </a:spcBef>
              <a:spcAft>
                <a:spcPts val="1200"/>
              </a:spcAft>
              <a:buFont typeface="+mj-lt"/>
              <a:buAutoNum type="arabicPeriod"/>
            </a:pPr>
            <a:r>
              <a:rPr lang="en-AU" dirty="0" smtClean="0"/>
              <a:t>Mixtures of the above</a:t>
            </a:r>
          </a:p>
          <a:p>
            <a:pPr lvl="0"/>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480098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chemeClr val="bg1">
              <a:lumMod val="75000"/>
            </a:schemeClr>
          </a:solidFill>
          <a:ln>
            <a:noFill/>
          </a:ln>
        </p:spPr>
        <p:txBody>
          <a:bodyPr>
            <a:noAutofit/>
          </a:bodyPr>
          <a:lstStyle/>
          <a:p>
            <a:r>
              <a:rPr lang="en-AU" sz="3200" dirty="0" smtClean="0">
                <a:solidFill>
                  <a:srgbClr val="008000"/>
                </a:solidFill>
              </a:rPr>
              <a:t> Why  Soak Biomass In Nutrient Rich Ponds, In A </a:t>
            </a:r>
            <a:r>
              <a:rPr lang="en-AU" sz="3200" dirty="0" err="1" smtClean="0">
                <a:solidFill>
                  <a:srgbClr val="008000"/>
                </a:solidFill>
              </a:rPr>
              <a:t>Biofilter</a:t>
            </a:r>
            <a:r>
              <a:rPr lang="en-AU" sz="3200" dirty="0" smtClean="0">
                <a:solidFill>
                  <a:srgbClr val="008000"/>
                </a:solidFill>
              </a:rPr>
              <a:t> or Aerobically compost with minerals</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fontScale="92500" lnSpcReduction="10000"/>
          </a:bodyPr>
          <a:lstStyle/>
          <a:p>
            <a:pPr marL="514350" lvl="0" indent="-514350">
              <a:spcBef>
                <a:spcPts val="120"/>
              </a:spcBef>
              <a:spcAft>
                <a:spcPts val="1200"/>
              </a:spcAft>
              <a:buFont typeface="+mj-lt"/>
              <a:buAutoNum type="arabicPeriod"/>
            </a:pPr>
            <a:r>
              <a:rPr lang="en-AU" dirty="0" smtClean="0"/>
              <a:t>These pre treatments softens the biomass and makes it easier to </a:t>
            </a:r>
            <a:r>
              <a:rPr lang="en-AU" dirty="0" err="1" smtClean="0"/>
              <a:t>pyrolyse</a:t>
            </a:r>
            <a:endParaRPr lang="en-AU" dirty="0" smtClean="0"/>
          </a:p>
          <a:p>
            <a:pPr marL="514350" lvl="0" indent="-514350">
              <a:spcBef>
                <a:spcPts val="120"/>
              </a:spcBef>
              <a:spcAft>
                <a:spcPts val="1200"/>
              </a:spcAft>
              <a:buFont typeface="+mj-lt"/>
              <a:buAutoNum type="arabicPeriod"/>
            </a:pPr>
            <a:r>
              <a:rPr lang="en-AU" dirty="0" smtClean="0"/>
              <a:t>Clay, very fine mineral particles and soluble nutrients can flow into the pores of the biomass</a:t>
            </a:r>
          </a:p>
          <a:p>
            <a:pPr marL="514350" lvl="0" indent="-514350">
              <a:spcBef>
                <a:spcPts val="120"/>
              </a:spcBef>
              <a:spcAft>
                <a:spcPts val="1200"/>
              </a:spcAft>
              <a:buFont typeface="+mj-lt"/>
              <a:buAutoNum type="arabicPeriod"/>
            </a:pPr>
            <a:r>
              <a:rPr lang="en-AU" dirty="0" smtClean="0"/>
              <a:t>Microbes will form on the surface of the biomass and when </a:t>
            </a:r>
            <a:r>
              <a:rPr lang="en-AU" dirty="0" err="1" smtClean="0"/>
              <a:t>pyrolyse</a:t>
            </a:r>
            <a:r>
              <a:rPr lang="en-AU" dirty="0" smtClean="0"/>
              <a:t> add to the nutrient content</a:t>
            </a:r>
          </a:p>
          <a:p>
            <a:pPr marL="514350" lvl="0" indent="-514350">
              <a:spcBef>
                <a:spcPts val="120"/>
              </a:spcBef>
              <a:spcAft>
                <a:spcPts val="1200"/>
              </a:spcAft>
              <a:buFont typeface="+mj-lt"/>
              <a:buAutoNum type="arabicPeriod"/>
            </a:pPr>
            <a:r>
              <a:rPr lang="en-AU" dirty="0" smtClean="0"/>
              <a:t>When the biomass is pyrolysed the nutrients react with the char and the volatile gases to form  tiny micron sized particles.  These particles can dissolved slowly and provide plants with </a:t>
            </a:r>
            <a:r>
              <a:rPr lang="en-AU" dirty="0" err="1" smtClean="0"/>
              <a:t>esserntial</a:t>
            </a:r>
            <a:r>
              <a:rPr lang="en-AU" dirty="0" smtClean="0"/>
              <a:t> nutrients.</a:t>
            </a:r>
          </a:p>
          <a:p>
            <a:pPr marL="514350" lvl="0" indent="-514350">
              <a:spcBef>
                <a:spcPts val="120"/>
              </a:spcBef>
              <a:spcAft>
                <a:spcPts val="1200"/>
              </a:spcAft>
              <a:buFont typeface="+mj-lt"/>
              <a:buAutoNum type="arabicPeriod"/>
            </a:pPr>
            <a:r>
              <a:rPr lang="en-AU" dirty="0" smtClean="0"/>
              <a:t>Probably encourage growth of micro-organisms</a:t>
            </a:r>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777597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0068"/>
            <a:ext cx="9144000" cy="62116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0" y="0"/>
            <a:ext cx="9144000" cy="1200329"/>
          </a:xfrm>
          <a:prstGeom prst="rect">
            <a:avLst/>
          </a:prstGeom>
          <a:solidFill>
            <a:schemeClr val="bg1">
              <a:lumMod val="75000"/>
            </a:schemeClr>
          </a:solidFill>
        </p:spPr>
        <p:txBody>
          <a:bodyPr wrap="square" rtlCol="0">
            <a:spAutoFit/>
          </a:bodyPr>
          <a:lstStyle/>
          <a:p>
            <a:pPr algn="ctr"/>
            <a:r>
              <a:rPr lang="en-US" sz="3600" dirty="0" smtClean="0"/>
              <a:t>Case Study; Enhancing NPK using Pretreated Mixed Biochar For Growing Seed Potatoes</a:t>
            </a:r>
            <a:endParaRPr lang="en-US" sz="3600" dirty="0"/>
          </a:p>
        </p:txBody>
      </p:sp>
      <p:graphicFrame>
        <p:nvGraphicFramePr>
          <p:cNvPr id="2" name="Table 1"/>
          <p:cNvGraphicFramePr>
            <a:graphicFrameLocks noGrp="1"/>
          </p:cNvGraphicFramePr>
          <p:nvPr>
            <p:extLst>
              <p:ext uri="{D42A27DB-BD31-4B8C-83A1-F6EECF244321}">
                <p14:modId xmlns:p14="http://schemas.microsoft.com/office/powerpoint/2010/main" val="3888644767"/>
              </p:ext>
            </p:extLst>
          </p:nvPr>
        </p:nvGraphicFramePr>
        <p:xfrm>
          <a:off x="1074687" y="2317195"/>
          <a:ext cx="6712266" cy="2926080"/>
        </p:xfrm>
        <a:graphic>
          <a:graphicData uri="http://schemas.openxmlformats.org/drawingml/2006/table">
            <a:tbl>
              <a:tblPr firstRow="1" bandRow="1">
                <a:tableStyleId>{08FB837D-C827-4EFA-A057-4D05807E0F7C}</a:tableStyleId>
              </a:tblPr>
              <a:tblGrid>
                <a:gridCol w="4548682"/>
                <a:gridCol w="2163584"/>
              </a:tblGrid>
              <a:tr h="370840">
                <a:tc>
                  <a:txBody>
                    <a:bodyPr/>
                    <a:lstStyle/>
                    <a:p>
                      <a:r>
                        <a:rPr lang="en-US" sz="2600" dirty="0" smtClean="0"/>
                        <a:t>Material</a:t>
                      </a:r>
                      <a:endParaRPr lang="en-US" sz="2600" dirty="0"/>
                    </a:p>
                  </a:txBody>
                  <a:tcPr/>
                </a:tc>
                <a:tc>
                  <a:txBody>
                    <a:bodyPr/>
                    <a:lstStyle/>
                    <a:p>
                      <a:r>
                        <a:rPr lang="en-US" sz="2600" dirty="0" smtClean="0"/>
                        <a:t>% Dry Weight</a:t>
                      </a:r>
                      <a:endParaRPr lang="en-US" sz="2600" dirty="0"/>
                    </a:p>
                  </a:txBody>
                  <a:tcPr/>
                </a:tc>
              </a:tr>
              <a:tr h="370840">
                <a:tc>
                  <a:txBody>
                    <a:bodyPr/>
                    <a:lstStyle/>
                    <a:p>
                      <a:r>
                        <a:rPr lang="en-US" sz="2600" dirty="0" smtClean="0"/>
                        <a:t>Wheat Straw</a:t>
                      </a:r>
                      <a:endParaRPr lang="en-US" sz="2600" dirty="0"/>
                    </a:p>
                  </a:txBody>
                  <a:tcPr/>
                </a:tc>
                <a:tc>
                  <a:txBody>
                    <a:bodyPr/>
                    <a:lstStyle/>
                    <a:p>
                      <a:r>
                        <a:rPr lang="en-US" sz="2600" dirty="0" smtClean="0"/>
                        <a:t>60%</a:t>
                      </a:r>
                      <a:endParaRPr lang="en-US" sz="2600" dirty="0"/>
                    </a:p>
                  </a:txBody>
                  <a:tcPr/>
                </a:tc>
              </a:tr>
              <a:tr h="370840">
                <a:tc>
                  <a:txBody>
                    <a:bodyPr/>
                    <a:lstStyle/>
                    <a:p>
                      <a:r>
                        <a:rPr lang="en-US" sz="2600" dirty="0" smtClean="0"/>
                        <a:t>Poultry Litter</a:t>
                      </a:r>
                      <a:endParaRPr lang="en-US" sz="2600" dirty="0"/>
                    </a:p>
                  </a:txBody>
                  <a:tcPr/>
                </a:tc>
                <a:tc>
                  <a:txBody>
                    <a:bodyPr/>
                    <a:lstStyle/>
                    <a:p>
                      <a:r>
                        <a:rPr lang="en-US" sz="2600" dirty="0" smtClean="0"/>
                        <a:t>25%</a:t>
                      </a:r>
                      <a:endParaRPr lang="en-US" sz="2600" dirty="0"/>
                    </a:p>
                  </a:txBody>
                  <a:tcPr/>
                </a:tc>
              </a:tr>
              <a:tr h="370840">
                <a:tc>
                  <a:txBody>
                    <a:bodyPr/>
                    <a:lstStyle/>
                    <a:p>
                      <a:r>
                        <a:rPr lang="en-US" sz="2600" dirty="0" err="1" smtClean="0"/>
                        <a:t>Bentonite</a:t>
                      </a:r>
                      <a:r>
                        <a:rPr lang="en-US" sz="2600" dirty="0" smtClean="0"/>
                        <a:t>/Iron Bearing Kaolinite</a:t>
                      </a:r>
                      <a:endParaRPr lang="en-US" sz="2600" dirty="0"/>
                    </a:p>
                  </a:txBody>
                  <a:tcPr/>
                </a:tc>
                <a:tc>
                  <a:txBody>
                    <a:bodyPr/>
                    <a:lstStyle/>
                    <a:p>
                      <a:r>
                        <a:rPr lang="en-US" sz="2600" dirty="0" smtClean="0"/>
                        <a:t>5%</a:t>
                      </a:r>
                      <a:endParaRPr lang="en-US" sz="2600" dirty="0"/>
                    </a:p>
                  </a:txBody>
                  <a:tcPr/>
                </a:tc>
              </a:tr>
              <a:tr h="370840">
                <a:tc>
                  <a:txBody>
                    <a:bodyPr/>
                    <a:lstStyle/>
                    <a:p>
                      <a:r>
                        <a:rPr lang="en-US" sz="2600" dirty="0" smtClean="0"/>
                        <a:t>Basalt dust</a:t>
                      </a:r>
                      <a:endParaRPr lang="en-US" sz="2600" dirty="0"/>
                    </a:p>
                  </a:txBody>
                  <a:tcPr/>
                </a:tc>
                <a:tc>
                  <a:txBody>
                    <a:bodyPr/>
                    <a:lstStyle/>
                    <a:p>
                      <a:r>
                        <a:rPr lang="en-US" sz="2600" dirty="0" smtClean="0"/>
                        <a:t>4%</a:t>
                      </a:r>
                      <a:endParaRPr lang="en-US" sz="2600" dirty="0"/>
                    </a:p>
                  </a:txBody>
                  <a:tcPr/>
                </a:tc>
              </a:tr>
              <a:tr h="370840">
                <a:tc>
                  <a:txBody>
                    <a:bodyPr/>
                    <a:lstStyle/>
                    <a:p>
                      <a:r>
                        <a:rPr lang="en-US" sz="2600" dirty="0" smtClean="0"/>
                        <a:t>Wheat Straw Ash</a:t>
                      </a:r>
                      <a:endParaRPr lang="en-US" sz="2600" dirty="0"/>
                    </a:p>
                  </a:txBody>
                  <a:tcPr/>
                </a:tc>
                <a:tc>
                  <a:txBody>
                    <a:bodyPr/>
                    <a:lstStyle/>
                    <a:p>
                      <a:r>
                        <a:rPr lang="en-US" sz="2600" dirty="0" smtClean="0"/>
                        <a:t>6%</a:t>
                      </a:r>
                      <a:endParaRPr lang="en-US" sz="2600" dirty="0"/>
                    </a:p>
                  </a:txBody>
                  <a:tcPr/>
                </a:tc>
              </a:tr>
            </a:tbl>
          </a:graphicData>
        </a:graphic>
      </p:graphicFrame>
    </p:spTree>
    <p:extLst>
      <p:ext uri="{BB962C8B-B14F-4D97-AF65-F5344CB8AC3E}">
        <p14:creationId xmlns:p14="http://schemas.microsoft.com/office/powerpoint/2010/main" val="2745507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26132"/>
            <a:ext cx="9144000" cy="62116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0" y="0"/>
            <a:ext cx="9144000" cy="1200329"/>
          </a:xfrm>
          <a:prstGeom prst="rect">
            <a:avLst/>
          </a:prstGeom>
          <a:solidFill>
            <a:schemeClr val="bg1">
              <a:lumMod val="75000"/>
            </a:schemeClr>
          </a:solidFill>
        </p:spPr>
        <p:txBody>
          <a:bodyPr wrap="square" rtlCol="0">
            <a:spAutoFit/>
          </a:bodyPr>
          <a:lstStyle/>
          <a:p>
            <a:pPr algn="ctr"/>
            <a:r>
              <a:rPr lang="en-US" sz="3600" dirty="0" smtClean="0"/>
              <a:t>Case Study; Enhancing NPK using Pretreated Mixed Biochar</a:t>
            </a:r>
            <a:endParaRPr lang="en-US" sz="3600" dirty="0"/>
          </a:p>
        </p:txBody>
      </p:sp>
      <p:sp>
        <p:nvSpPr>
          <p:cNvPr id="6" name="TextBox 5"/>
          <p:cNvSpPr txBox="1"/>
          <p:nvPr/>
        </p:nvSpPr>
        <p:spPr>
          <a:xfrm>
            <a:off x="118532" y="1200328"/>
            <a:ext cx="9025467" cy="6078588"/>
          </a:xfrm>
          <a:prstGeom prst="rect">
            <a:avLst/>
          </a:prstGeom>
          <a:noFill/>
        </p:spPr>
        <p:txBody>
          <a:bodyPr wrap="square" rtlCol="0">
            <a:spAutoFit/>
          </a:bodyPr>
          <a:lstStyle/>
          <a:p>
            <a:pPr marL="342900" lvl="0" indent="-342900">
              <a:spcAft>
                <a:spcPts val="600"/>
              </a:spcAft>
              <a:buFont typeface="+mj-lt"/>
              <a:buAutoNum type="arabicPeriod"/>
            </a:pPr>
            <a:r>
              <a:rPr lang="en-US" sz="2800" dirty="0"/>
              <a:t>Make </a:t>
            </a:r>
            <a:r>
              <a:rPr lang="en-US" sz="2800" dirty="0" smtClean="0"/>
              <a:t>ash by taking the biochar from the pyrolyser at 350C, wet and add finely </a:t>
            </a:r>
            <a:r>
              <a:rPr lang="en-US" sz="2800" dirty="0"/>
              <a:t>ground</a:t>
            </a:r>
            <a:r>
              <a:rPr lang="en-US" sz="2800" dirty="0" smtClean="0"/>
              <a:t> basalt and </a:t>
            </a:r>
            <a:r>
              <a:rPr lang="en-US" sz="2800" dirty="0"/>
              <a:t>micro nutrients</a:t>
            </a:r>
            <a:r>
              <a:rPr lang="en-US" sz="2800" dirty="0" smtClean="0"/>
              <a:t> </a:t>
            </a:r>
            <a:endParaRPr lang="en-US" sz="2800" dirty="0"/>
          </a:p>
          <a:p>
            <a:pPr marL="342900" lvl="0" indent="-342900">
              <a:spcAft>
                <a:spcPts val="600"/>
              </a:spcAft>
              <a:buFont typeface="+mj-lt"/>
              <a:buAutoNum type="arabicPeriod"/>
            </a:pPr>
            <a:r>
              <a:rPr lang="en-US" sz="2800" dirty="0" smtClean="0"/>
              <a:t>mix </a:t>
            </a:r>
            <a:r>
              <a:rPr lang="en-US" sz="2800" dirty="0"/>
              <a:t>and</a:t>
            </a:r>
            <a:r>
              <a:rPr lang="en-US" sz="2800" dirty="0" smtClean="0"/>
              <a:t> </a:t>
            </a:r>
            <a:r>
              <a:rPr lang="en-AU" sz="2800" dirty="0" smtClean="0"/>
              <a:t> </a:t>
            </a:r>
            <a:r>
              <a:rPr lang="en-US" sz="2800" dirty="0" smtClean="0"/>
              <a:t>make </a:t>
            </a:r>
            <a:r>
              <a:rPr lang="en-US" sz="2800" dirty="0"/>
              <a:t>into a fine slurry</a:t>
            </a:r>
            <a:endParaRPr lang="en-AU" sz="2800" dirty="0"/>
          </a:p>
          <a:p>
            <a:pPr marL="342900" lvl="0" indent="-342900">
              <a:spcAft>
                <a:spcPts val="600"/>
              </a:spcAft>
              <a:buFont typeface="+mj-lt"/>
              <a:buAutoNum type="arabicPeriod"/>
            </a:pPr>
            <a:r>
              <a:rPr lang="en-US" sz="2800" dirty="0"/>
              <a:t>then add clay</a:t>
            </a:r>
            <a:endParaRPr lang="en-AU" sz="2800" dirty="0"/>
          </a:p>
          <a:p>
            <a:pPr marL="342900" lvl="0" indent="-342900">
              <a:spcAft>
                <a:spcPts val="600"/>
              </a:spcAft>
              <a:buFont typeface="+mj-lt"/>
              <a:buAutoNum type="arabicPeriod"/>
            </a:pPr>
            <a:r>
              <a:rPr lang="en-US" sz="2800" dirty="0"/>
              <a:t>and then coat straw and chicken </a:t>
            </a:r>
            <a:r>
              <a:rPr lang="en-US" sz="2800" dirty="0" smtClean="0"/>
              <a:t>litter and allow to dry slowly</a:t>
            </a:r>
            <a:endParaRPr lang="en-AU" sz="2800" dirty="0"/>
          </a:p>
          <a:p>
            <a:pPr marL="342900" lvl="0" indent="-342900">
              <a:spcAft>
                <a:spcPts val="600"/>
              </a:spcAft>
              <a:buFont typeface="+mj-lt"/>
              <a:buAutoNum type="arabicPeriod"/>
            </a:pPr>
            <a:r>
              <a:rPr lang="en-US" sz="2800" dirty="0" err="1"/>
              <a:t>pyrolyse</a:t>
            </a:r>
            <a:r>
              <a:rPr lang="en-US" sz="2800" dirty="0"/>
              <a:t> at </a:t>
            </a:r>
            <a:r>
              <a:rPr lang="en-US" sz="2800" dirty="0" smtClean="0"/>
              <a:t>425°C-450°C</a:t>
            </a:r>
            <a:endParaRPr lang="en-AU" sz="2800" dirty="0"/>
          </a:p>
          <a:p>
            <a:pPr marL="342900" lvl="0" indent="-342900">
              <a:spcAft>
                <a:spcPts val="600"/>
              </a:spcAft>
              <a:buFont typeface="+mj-lt"/>
              <a:buAutoNum type="arabicPeriod"/>
            </a:pPr>
            <a:r>
              <a:rPr lang="en-US" sz="2800" dirty="0"/>
              <a:t>adjust pH to </a:t>
            </a:r>
            <a:r>
              <a:rPr lang="en-US" sz="2800" dirty="0" smtClean="0"/>
              <a:t>7.5 </a:t>
            </a:r>
            <a:r>
              <a:rPr lang="en-US" sz="2800" dirty="0"/>
              <a:t>with 50% solution of Phosphoric </a:t>
            </a:r>
            <a:r>
              <a:rPr lang="en-US" sz="2800" dirty="0" smtClean="0"/>
              <a:t>acid</a:t>
            </a:r>
          </a:p>
          <a:p>
            <a:pPr marL="342900" lvl="0" indent="-342900">
              <a:spcAft>
                <a:spcPts val="600"/>
              </a:spcAft>
              <a:buFont typeface="+mj-lt"/>
              <a:buAutoNum type="arabicPeriod"/>
            </a:pPr>
            <a:r>
              <a:rPr lang="en-US" sz="2800" dirty="0" smtClean="0"/>
              <a:t>Mix NPK and biochar and allow to stand in bag for 2 weeks at different percentages. Total </a:t>
            </a:r>
            <a:r>
              <a:rPr lang="en-US" sz="2800" dirty="0" err="1" smtClean="0"/>
              <a:t>Fertiliser</a:t>
            </a:r>
            <a:r>
              <a:rPr lang="en-US" sz="2800" dirty="0" smtClean="0"/>
              <a:t> biochar mixture 778kg/ha</a:t>
            </a:r>
            <a:endParaRPr lang="en-AU" sz="2800" dirty="0"/>
          </a:p>
          <a:p>
            <a:pPr>
              <a:spcAft>
                <a:spcPts val="1200"/>
              </a:spcAft>
            </a:pPr>
            <a:endParaRPr lang="en-US" dirty="0"/>
          </a:p>
        </p:txBody>
      </p:sp>
    </p:spTree>
    <p:extLst>
      <p:ext uri="{BB962C8B-B14F-4D97-AF65-F5344CB8AC3E}">
        <p14:creationId xmlns:p14="http://schemas.microsoft.com/office/powerpoint/2010/main" val="1056806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The Context</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685800"/>
            <a:ext cx="9144000" cy="6172200"/>
          </a:xfrm>
          <a:solidFill>
            <a:schemeClr val="accent6">
              <a:lumMod val="20000"/>
              <a:lumOff val="80000"/>
            </a:schemeClr>
          </a:solidFill>
        </p:spPr>
        <p:txBody>
          <a:bodyPr>
            <a:normAutofit fontScale="92500"/>
          </a:bodyPr>
          <a:lstStyle/>
          <a:p>
            <a:pPr marL="400050" lvl="1" indent="0">
              <a:spcAft>
                <a:spcPts val="600"/>
              </a:spcAft>
              <a:buNone/>
            </a:pPr>
            <a:endParaRPr lang="en-AU" sz="3200" dirty="0"/>
          </a:p>
          <a:p>
            <a:pPr marL="914400" lvl="1" indent="-514350">
              <a:spcAft>
                <a:spcPts val="600"/>
              </a:spcAft>
              <a:buFont typeface="+mj-lt"/>
              <a:buAutoNum type="arabicPeriod"/>
            </a:pPr>
            <a:r>
              <a:rPr lang="en-AU" sz="3600" dirty="0" smtClean="0"/>
              <a:t>Most trials carried out with high application rates (&gt; 2 tonnes/ha) with fine dusty material</a:t>
            </a:r>
            <a:endParaRPr lang="en-AU" sz="3600" dirty="0"/>
          </a:p>
          <a:p>
            <a:pPr marL="914400" lvl="1" indent="-514350">
              <a:spcAft>
                <a:spcPts val="600"/>
              </a:spcAft>
              <a:buFont typeface="+mj-lt"/>
              <a:buAutoNum type="arabicPeriod"/>
            </a:pPr>
            <a:r>
              <a:rPr lang="en-AU" sz="3600" dirty="0" smtClean="0"/>
              <a:t>Many commercial biochars are expensive        (&gt;$300/tonne)</a:t>
            </a:r>
          </a:p>
          <a:p>
            <a:pPr marL="914400" lvl="1" indent="-514350">
              <a:spcAft>
                <a:spcPts val="600"/>
              </a:spcAft>
              <a:buFont typeface="+mj-lt"/>
              <a:buAutoNum type="arabicPeriod"/>
            </a:pPr>
            <a:r>
              <a:rPr lang="en-AU" sz="3600" dirty="0" smtClean="0"/>
              <a:t>Most unprocessed biochars difficult to apply </a:t>
            </a:r>
          </a:p>
          <a:p>
            <a:pPr marL="914400" lvl="1" indent="-514350">
              <a:spcAft>
                <a:spcPts val="600"/>
              </a:spcAft>
              <a:buFont typeface="+mj-lt"/>
              <a:buAutoNum type="arabicPeriod"/>
            </a:pPr>
            <a:r>
              <a:rPr lang="en-AU" sz="3600" dirty="0" smtClean="0"/>
              <a:t>Results in terms of yields have been variable</a:t>
            </a:r>
          </a:p>
          <a:p>
            <a:pPr marL="914400" lvl="1" indent="-514350">
              <a:spcAft>
                <a:spcPts val="600"/>
              </a:spcAft>
              <a:buFont typeface="+mj-lt"/>
              <a:buAutoNum type="arabicPeriod"/>
            </a:pPr>
            <a:r>
              <a:rPr lang="en-AU" sz="3600" dirty="0" smtClean="0"/>
              <a:t>Very few economic studies and many of those indicate marginal or no financial benefits to farmers.</a:t>
            </a:r>
          </a:p>
          <a:p>
            <a:pPr>
              <a:buNone/>
            </a:pPr>
            <a:endParaRPr lang="en-US" sz="36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90273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14991"/>
            <a:ext cx="9144000" cy="6543009"/>
          </a:xfrm>
          <a:prstGeom prst="rect">
            <a:avLst/>
          </a:prstGeom>
        </p:spPr>
      </p:pic>
      <p:sp>
        <p:nvSpPr>
          <p:cNvPr id="3" name="Rectangle 2"/>
          <p:cNvSpPr/>
          <p:nvPr/>
        </p:nvSpPr>
        <p:spPr>
          <a:xfrm>
            <a:off x="0" y="0"/>
            <a:ext cx="9144000" cy="747889"/>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65666" y="230832"/>
            <a:ext cx="8678334" cy="523220"/>
          </a:xfrm>
          <a:prstGeom prst="rect">
            <a:avLst/>
          </a:prstGeom>
          <a:noFill/>
        </p:spPr>
        <p:txBody>
          <a:bodyPr wrap="square" rtlCol="0">
            <a:spAutoFit/>
          </a:bodyPr>
          <a:lstStyle/>
          <a:p>
            <a:r>
              <a:rPr lang="en-US" sz="2800" dirty="0" smtClean="0"/>
              <a:t>Porous  Structure and High Nutrient Content of  Biochar</a:t>
            </a:r>
            <a:endParaRPr lang="en-US" sz="2800" dirty="0"/>
          </a:p>
        </p:txBody>
      </p:sp>
    </p:spTree>
    <p:extLst>
      <p:ext uri="{BB962C8B-B14F-4D97-AF65-F5344CB8AC3E}">
        <p14:creationId xmlns:p14="http://schemas.microsoft.com/office/powerpoint/2010/main" val="1388875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066801"/>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Why do We Treat Biomass with KOH Made From Ash and Phosphoric Acid</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199"/>
          </a:xfrm>
          <a:solidFill>
            <a:schemeClr val="accent6">
              <a:lumMod val="20000"/>
              <a:lumOff val="80000"/>
            </a:schemeClr>
          </a:solidFill>
        </p:spPr>
        <p:txBody>
          <a:bodyPr>
            <a:normAutofit fontScale="92500" lnSpcReduction="10000"/>
          </a:bodyPr>
          <a:lstStyle/>
          <a:p>
            <a:pPr>
              <a:buNone/>
            </a:pPr>
            <a:r>
              <a:rPr lang="en-AU" sz="800" dirty="0" smtClean="0"/>
              <a:t> </a:t>
            </a:r>
            <a:endParaRPr lang="en-AU" dirty="0" smtClean="0"/>
          </a:p>
          <a:p>
            <a:r>
              <a:rPr lang="en-US" sz="3500" dirty="0" smtClean="0"/>
              <a:t>To increase the amount of potassium or phosphorus in the biochar that can be released slowly</a:t>
            </a:r>
          </a:p>
          <a:p>
            <a:r>
              <a:rPr lang="en-US" sz="3500" dirty="0" smtClean="0"/>
              <a:t>To soften the fibers and promote more rapid pyrolysis and increases yield of biochar</a:t>
            </a:r>
          </a:p>
          <a:p>
            <a:r>
              <a:rPr lang="en-US" sz="3500" dirty="0" smtClean="0"/>
              <a:t>To increase the type and percentage of different oxygen functional groups and water soluble organic molecules which can increase the ability of the biochar to hold onto and take up  nutrients  </a:t>
            </a:r>
          </a:p>
          <a:p>
            <a:pPr marL="0" indent="0">
              <a:buNone/>
            </a:pPr>
            <a:endParaRPr lang="en-AU" dirty="0" smtClean="0"/>
          </a:p>
          <a:p>
            <a:pPr lvl="0"/>
            <a:endParaRPr lang="en-AU" dirty="0" smtClean="0"/>
          </a:p>
          <a:p>
            <a:pPr lvl="0">
              <a:buNone/>
            </a:pPr>
            <a:r>
              <a:rPr lang="en-AU" sz="2000" dirty="0" smtClean="0"/>
              <a:t> </a:t>
            </a: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708431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9144001" cy="830997"/>
          </a:xfrm>
          <a:prstGeom prst="rect">
            <a:avLst/>
          </a:prstGeom>
          <a:solidFill>
            <a:srgbClr val="BFBFBF"/>
          </a:solidFill>
        </p:spPr>
        <p:txBody>
          <a:bodyPr wrap="square" rtlCol="0">
            <a:spAutoFit/>
          </a:bodyPr>
          <a:lstStyle/>
          <a:p>
            <a:pPr algn="ctr"/>
            <a:r>
              <a:rPr lang="en-US" sz="2400" dirty="0" smtClean="0">
                <a:solidFill>
                  <a:srgbClr val="008000"/>
                </a:solidFill>
              </a:rPr>
              <a:t>Baking Minerals, Manure and Clay on Biochar Can Result in Increase in  Biochar Pores and Surfaces Having High P, </a:t>
            </a:r>
            <a:r>
              <a:rPr lang="en-US" sz="2400" dirty="0" err="1" smtClean="0">
                <a:solidFill>
                  <a:srgbClr val="008000"/>
                </a:solidFill>
              </a:rPr>
              <a:t>Ca</a:t>
            </a:r>
            <a:r>
              <a:rPr lang="en-US" sz="2400" dirty="0" smtClean="0">
                <a:solidFill>
                  <a:srgbClr val="008000"/>
                </a:solidFill>
              </a:rPr>
              <a:t> and Fe </a:t>
            </a:r>
            <a:endParaRPr lang="en-US" sz="2400" dirty="0">
              <a:solidFill>
                <a:srgbClr val="008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667" y="1248580"/>
            <a:ext cx="7946678" cy="5609420"/>
          </a:xfrm>
          <a:prstGeom prst="rect">
            <a:avLst/>
          </a:prstGeom>
        </p:spPr>
      </p:pic>
    </p:spTree>
    <p:extLst>
      <p:ext uri="{BB962C8B-B14F-4D97-AF65-F5344CB8AC3E}">
        <p14:creationId xmlns:p14="http://schemas.microsoft.com/office/powerpoint/2010/main" val="2700132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19999"/>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 </a:t>
            </a:r>
            <a:br>
              <a:rPr lang="en-US" sz="2800" dirty="0" smtClean="0">
                <a:solidFill>
                  <a:srgbClr val="008000"/>
                </a:solidFill>
                <a:latin typeface="Arial" charset="0"/>
                <a:ea typeface="ＭＳ Ｐゴシック" charset="0"/>
                <a:cs typeface="ＭＳ Ｐゴシック" charset="0"/>
              </a:rPr>
            </a:br>
            <a:r>
              <a:rPr lang="en-US" sz="2800" dirty="0" smtClean="0">
                <a:solidFill>
                  <a:srgbClr val="008000"/>
                </a:solidFill>
                <a:latin typeface="Arial" charset="0"/>
                <a:ea typeface="ＭＳ Ｐゴシック" charset="0"/>
                <a:cs typeface="ＭＳ Ｐゴシック" charset="0"/>
              </a:rPr>
              <a:t>Adding Urea, DAP, Rock Phosphate and or </a:t>
            </a:r>
            <a:r>
              <a:rPr lang="en-US" sz="2800" dirty="0" err="1" smtClean="0">
                <a:solidFill>
                  <a:srgbClr val="008000"/>
                </a:solidFill>
                <a:latin typeface="Arial" charset="0"/>
                <a:ea typeface="ＭＳ Ｐゴシック" charset="0"/>
                <a:cs typeface="ＭＳ Ｐゴシック" charset="0"/>
              </a:rPr>
              <a:t>KCl</a:t>
            </a:r>
            <a:r>
              <a:rPr lang="en-US" sz="2800" dirty="0" smtClean="0">
                <a:solidFill>
                  <a:srgbClr val="008000"/>
                </a:solidFill>
                <a:latin typeface="Arial" charset="0"/>
                <a:ea typeface="ＭＳ Ｐゴシック" charset="0"/>
                <a:cs typeface="ＭＳ Ｐゴシック" charset="0"/>
              </a:rPr>
              <a:t> with Clay to Biomass</a:t>
            </a:r>
            <a:endParaRPr lang="en-US" sz="28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7" name="Rectangle 6"/>
          <p:cNvSpPr/>
          <p:nvPr/>
        </p:nvSpPr>
        <p:spPr>
          <a:xfrm>
            <a:off x="0" y="1220000"/>
            <a:ext cx="9144000" cy="6140142"/>
          </a:xfrm>
          <a:prstGeom prst="rect">
            <a:avLst/>
          </a:prstGeom>
          <a:solidFill>
            <a:schemeClr val="accent6">
              <a:lumMod val="20000"/>
              <a:lumOff val="80000"/>
            </a:schemeClr>
          </a:solidFill>
        </p:spPr>
        <p:txBody>
          <a:bodyPr wrap="square">
            <a:spAutoFit/>
          </a:bodyPr>
          <a:lstStyle/>
          <a:p>
            <a:pPr>
              <a:spcAft>
                <a:spcPts val="1200"/>
              </a:spcAft>
            </a:pPr>
            <a:r>
              <a:rPr lang="en-US" sz="3500" dirty="0"/>
              <a:t> </a:t>
            </a:r>
            <a:r>
              <a:rPr lang="en-US" sz="3500" dirty="0" smtClean="0"/>
              <a:t>1. To increase the concentration of 	macronutrients that will be slowly released.</a:t>
            </a:r>
          </a:p>
          <a:p>
            <a:pPr>
              <a:spcAft>
                <a:spcPts val="1200"/>
              </a:spcAft>
            </a:pPr>
            <a:r>
              <a:rPr lang="en-US" sz="3500" dirty="0" smtClean="0"/>
              <a:t>	Note pyrolysis must be carried out at low 	temperature reduce loss of N</a:t>
            </a:r>
          </a:p>
          <a:p>
            <a:pPr>
              <a:spcAft>
                <a:spcPts val="1200"/>
              </a:spcAft>
            </a:pPr>
            <a:r>
              <a:rPr lang="en-US" sz="3500" dirty="0" smtClean="0"/>
              <a:t>2. To Increase the </a:t>
            </a:r>
            <a:r>
              <a:rPr lang="en-US" sz="3500" dirty="0" err="1" smtClean="0"/>
              <a:t>Cation</a:t>
            </a:r>
            <a:r>
              <a:rPr lang="en-US" sz="3500" dirty="0" smtClean="0"/>
              <a:t> Exchange Capacity 	of 	the biochar and adsorb toxic metals and 	organic compounds</a:t>
            </a:r>
          </a:p>
          <a:p>
            <a:pPr>
              <a:spcAft>
                <a:spcPts val="1200"/>
              </a:spcAft>
            </a:pPr>
            <a:r>
              <a:rPr lang="en-US" sz="3500" dirty="0" smtClean="0"/>
              <a:t>3. To potentially increase the stability of the 	biochar when Apatite is added</a:t>
            </a:r>
          </a:p>
          <a:p>
            <a:pPr>
              <a:spcAft>
                <a:spcPts val="1200"/>
              </a:spcAft>
            </a:pPr>
            <a:endParaRPr lang="en-US" sz="3800" dirty="0" smtClean="0"/>
          </a:p>
        </p:txBody>
      </p:sp>
    </p:spTree>
    <p:extLst>
      <p:ext uri="{BB962C8B-B14F-4D97-AF65-F5344CB8AC3E}">
        <p14:creationId xmlns:p14="http://schemas.microsoft.com/office/powerpoint/2010/main" val="207301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a:solidFill>
            <a:schemeClr val="bg1">
              <a:lumMod val="75000"/>
            </a:schemeClr>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Adding Iron oxide (Rust) and or </a:t>
            </a:r>
            <a:r>
              <a:rPr lang="en-US" sz="3000" dirty="0" err="1" smtClean="0">
                <a:solidFill>
                  <a:srgbClr val="008000"/>
                </a:solidFill>
                <a:latin typeface="Arial" charset="0"/>
                <a:ea typeface="ＭＳ Ｐゴシック" charset="0"/>
                <a:cs typeface="ＭＳ Ｐゴシック" charset="0"/>
              </a:rPr>
              <a:t>Bentonite</a:t>
            </a:r>
            <a:r>
              <a:rPr lang="en-US" sz="3000" dirty="0" smtClean="0">
                <a:solidFill>
                  <a:srgbClr val="008000"/>
                </a:solidFill>
                <a:latin typeface="Arial" charset="0"/>
                <a:ea typeface="ＭＳ Ｐゴシック" charset="0"/>
                <a:cs typeface="ＭＳ Ｐゴシック" charset="0"/>
              </a:rPr>
              <a:t> of </a:t>
            </a:r>
            <a:r>
              <a:rPr lang="en-US" sz="3000" dirty="0" err="1" smtClean="0">
                <a:solidFill>
                  <a:srgbClr val="008000"/>
                </a:solidFill>
                <a:latin typeface="Arial" charset="0"/>
                <a:ea typeface="ＭＳ Ｐゴシック" charset="0"/>
                <a:cs typeface="ＭＳ Ｐゴシック" charset="0"/>
              </a:rPr>
              <a:t>Kaolinitc</a:t>
            </a:r>
            <a:r>
              <a:rPr lang="en-US" sz="3000" dirty="0" smtClean="0">
                <a:solidFill>
                  <a:srgbClr val="008000"/>
                </a:solidFill>
                <a:latin typeface="Arial" charset="0"/>
                <a:ea typeface="ＭＳ Ｐゴシック" charset="0"/>
                <a:cs typeface="ＭＳ Ｐゴシック" charset="0"/>
              </a:rPr>
              <a:t> Clay to Biomass</a:t>
            </a:r>
            <a:br>
              <a:rPr lang="en-US" sz="3000" dirty="0" smtClean="0">
                <a:solidFill>
                  <a:srgbClr val="008000"/>
                </a:solidFill>
                <a:latin typeface="Arial" charset="0"/>
                <a:ea typeface="ＭＳ Ｐゴシック" charset="0"/>
                <a:cs typeface="ＭＳ Ｐゴシック" charset="0"/>
              </a:rPr>
            </a:b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169368"/>
            <a:ext cx="9144000" cy="5688632"/>
          </a:xfrm>
          <a:solidFill>
            <a:srgbClr val="FDEADA"/>
          </a:solidFill>
        </p:spPr>
        <p:txBody>
          <a:bodyPr>
            <a:normAutofit/>
          </a:bodyPr>
          <a:lstStyle/>
          <a:p>
            <a:pPr>
              <a:buNone/>
            </a:pPr>
            <a:r>
              <a:rPr lang="en-AU" sz="2400" dirty="0" smtClean="0"/>
              <a:t> </a:t>
            </a:r>
          </a:p>
          <a:p>
            <a:pPr lvl="0" indent="12700">
              <a:buNone/>
            </a:pPr>
            <a:r>
              <a:rPr lang="en-US" dirty="0" smtClean="0">
                <a:latin typeface="Arial"/>
                <a:cs typeface="Arial"/>
              </a:rPr>
              <a:t> </a:t>
            </a:r>
          </a:p>
          <a:p>
            <a:pPr lvl="0"/>
            <a:endParaRPr lang="en-AU" sz="2400" dirty="0" smtClean="0"/>
          </a:p>
          <a:p>
            <a:pPr marL="0" indent="0">
              <a:lnSpc>
                <a:spcPct val="90000"/>
              </a:lnSpc>
              <a:spcBef>
                <a:spcPts val="1200"/>
              </a:spcBef>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TextBox 1"/>
          <p:cNvSpPr txBox="1"/>
          <p:nvPr/>
        </p:nvSpPr>
        <p:spPr>
          <a:xfrm>
            <a:off x="152400" y="1371600"/>
            <a:ext cx="8873067" cy="6140142"/>
          </a:xfrm>
          <a:prstGeom prst="rect">
            <a:avLst/>
          </a:prstGeom>
          <a:noFill/>
        </p:spPr>
        <p:txBody>
          <a:bodyPr wrap="square" rtlCol="0">
            <a:spAutoFit/>
          </a:bodyPr>
          <a:lstStyle/>
          <a:p>
            <a:pPr marL="342900" indent="-342900">
              <a:spcAft>
                <a:spcPts val="1800"/>
              </a:spcAft>
              <a:buAutoNum type="arabicParenR"/>
            </a:pPr>
            <a:r>
              <a:rPr lang="en-US" sz="3200" dirty="0" smtClean="0"/>
              <a:t>Improves the ability of biochar to adsorb and release plant available nutrients especially nitrates when </a:t>
            </a:r>
            <a:r>
              <a:rPr lang="en-US" sz="3200" dirty="0" err="1" smtClean="0"/>
              <a:t>biochars</a:t>
            </a:r>
            <a:r>
              <a:rPr lang="en-US" sz="3200" dirty="0" smtClean="0"/>
              <a:t> made at temperatures over 700C and phosphates at temperatures of less than 425C</a:t>
            </a:r>
          </a:p>
          <a:p>
            <a:pPr marL="342900" indent="-342900">
              <a:spcAft>
                <a:spcPts val="1800"/>
              </a:spcAft>
              <a:buAutoNum type="arabicParenR"/>
            </a:pPr>
            <a:r>
              <a:rPr lang="en-US" sz="3200" dirty="0" smtClean="0"/>
              <a:t>With Iron makes biochar magnetic and helps to lock up heavy metals and toxic organic compounds and help reduce Greenhouse gas emissions</a:t>
            </a:r>
          </a:p>
          <a:p>
            <a:pPr marL="342900" indent="-342900">
              <a:spcAft>
                <a:spcPts val="1800"/>
              </a:spcAft>
              <a:buAutoNum type="arabicParenR"/>
            </a:pPr>
            <a:r>
              <a:rPr lang="en-US" sz="3200" dirty="0" smtClean="0"/>
              <a:t>Can increase the CEC and stability of the biochar .</a:t>
            </a:r>
          </a:p>
          <a:p>
            <a:pPr marL="342900" indent="-342900">
              <a:spcAft>
                <a:spcPts val="1800"/>
              </a:spcAft>
              <a:buAutoNum type="arabicParenR"/>
            </a:pPr>
            <a:endParaRPr lang="en-US" sz="2800" dirty="0" smtClean="0"/>
          </a:p>
        </p:txBody>
      </p:sp>
    </p:spTree>
    <p:extLst>
      <p:ext uri="{BB962C8B-B14F-4D97-AF65-F5344CB8AC3E}">
        <p14:creationId xmlns:p14="http://schemas.microsoft.com/office/powerpoint/2010/main" val="745820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Methods of Post - Treatment of Biochar</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spcBef>
                <a:spcPts val="120"/>
              </a:spcBef>
              <a:spcAft>
                <a:spcPts val="1200"/>
              </a:spcAft>
            </a:pPr>
            <a:r>
              <a:rPr lang="en-AU" dirty="0" smtClean="0"/>
              <a:t>Activating the surface of the biochar by quenching biochar with fine mist of water in the </a:t>
            </a:r>
            <a:r>
              <a:rPr lang="en-AU" dirty="0" err="1" smtClean="0"/>
              <a:t>pyrolyser</a:t>
            </a:r>
            <a:r>
              <a:rPr lang="en-AU" dirty="0" smtClean="0"/>
              <a:t> has the following affect</a:t>
            </a:r>
          </a:p>
          <a:p>
            <a:pPr marL="514350" lvl="0" indent="-514350">
              <a:spcBef>
                <a:spcPts val="120"/>
              </a:spcBef>
              <a:spcAft>
                <a:spcPts val="1200"/>
              </a:spcAft>
              <a:buFont typeface="+mj-lt"/>
              <a:buAutoNum type="arabicPeriod"/>
            </a:pPr>
            <a:r>
              <a:rPr lang="en-AU" dirty="0" smtClean="0"/>
              <a:t>    Increases the </a:t>
            </a:r>
            <a:r>
              <a:rPr lang="en-AU" dirty="0" err="1" smtClean="0"/>
              <a:t>cation</a:t>
            </a:r>
            <a:r>
              <a:rPr lang="en-AU" dirty="0" smtClean="0"/>
              <a:t> exchange capacity of the biochar by increasing the number of COOH and C=O groups which in turn can increase the amount of nutrients that can be retained</a:t>
            </a:r>
          </a:p>
          <a:p>
            <a:pPr marL="514350" lvl="0" indent="-514350">
              <a:spcBef>
                <a:spcPts val="120"/>
              </a:spcBef>
              <a:spcAft>
                <a:spcPts val="1200"/>
              </a:spcAft>
              <a:buFont typeface="+mj-lt"/>
              <a:buAutoNum type="arabicPeriod"/>
            </a:pPr>
            <a:r>
              <a:rPr lang="en-AU" dirty="0" smtClean="0"/>
              <a:t>    Increases the surface area and pore volume  for 	adsorption of water and nutrients</a:t>
            </a:r>
          </a:p>
          <a:p>
            <a:pPr marL="514350" lvl="0" indent="-514350">
              <a:spcBef>
                <a:spcPts val="120"/>
              </a:spcBef>
              <a:spcAft>
                <a:spcPts val="1200"/>
              </a:spcAft>
              <a:buFont typeface="+mj-lt"/>
              <a:buAutoNum type="arabicPeriod"/>
            </a:pPr>
            <a:endParaRPr lang="en-AU" dirty="0" smtClean="0"/>
          </a:p>
          <a:p>
            <a:pPr marL="0" lvl="0" indent="0">
              <a:buNone/>
            </a:pP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1653514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432" y="0"/>
            <a:ext cx="9144001" cy="13716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Methods of Post Treatment; Forming </a:t>
            </a:r>
            <a:r>
              <a:rPr lang="en-US" sz="3000" dirty="0" err="1" smtClean="0">
                <a:solidFill>
                  <a:srgbClr val="008000"/>
                </a:solidFill>
                <a:latin typeface="Arial" charset="0"/>
                <a:ea typeface="ＭＳ Ｐゴシック" charset="0"/>
                <a:cs typeface="ＭＳ Ｐゴシック" charset="0"/>
              </a:rPr>
              <a:t>Organo</a:t>
            </a:r>
            <a:r>
              <a:rPr lang="en-US" sz="3000" dirty="0" smtClean="0">
                <a:solidFill>
                  <a:srgbClr val="008000"/>
                </a:solidFill>
                <a:latin typeface="Arial" charset="0"/>
                <a:ea typeface="ＭＳ Ｐゴシック" charset="0"/>
                <a:cs typeface="ＭＳ Ｐゴシック" charset="0"/>
              </a:rPr>
              <a:t>-Mineral Nanostructures in </a:t>
            </a:r>
            <a:r>
              <a:rPr lang="en-US" sz="3000" dirty="0" err="1" smtClean="0">
                <a:solidFill>
                  <a:srgbClr val="008000"/>
                </a:solidFill>
                <a:latin typeface="Arial" charset="0"/>
                <a:ea typeface="ＭＳ Ｐゴシック" charset="0"/>
                <a:cs typeface="ＭＳ Ｐゴシック" charset="0"/>
              </a:rPr>
              <a:t>Macropores</a:t>
            </a:r>
            <a:r>
              <a:rPr lang="en-US" sz="3000" dirty="0" smtClean="0">
                <a:solidFill>
                  <a:srgbClr val="008000"/>
                </a:solidFill>
                <a:latin typeface="Arial" charset="0"/>
                <a:ea typeface="ＭＳ Ｐゴシック" charset="0"/>
                <a:cs typeface="ＭＳ Ｐゴシック" charset="0"/>
              </a:rPr>
              <a:t> and </a:t>
            </a:r>
            <a:r>
              <a:rPr lang="en-US" sz="3000" dirty="0" err="1" smtClean="0">
                <a:solidFill>
                  <a:srgbClr val="008000"/>
                </a:solidFill>
                <a:latin typeface="Arial" charset="0"/>
                <a:ea typeface="ＭＳ Ｐゴシック" charset="0"/>
                <a:cs typeface="ＭＳ Ｐゴシック" charset="0"/>
              </a:rPr>
              <a:t>Mesopores</a:t>
            </a:r>
            <a:r>
              <a:rPr lang="en-US" sz="3000" dirty="0" smtClean="0">
                <a:solidFill>
                  <a:srgbClr val="008000"/>
                </a:solidFill>
                <a:latin typeface="Arial" charset="0"/>
                <a:ea typeface="ＭＳ Ｐゴシック" charset="0"/>
                <a:cs typeface="ＭＳ Ｐゴシック" charset="0"/>
              </a:rPr>
              <a:t> and increasing Functional </a:t>
            </a:r>
            <a:r>
              <a:rPr lang="en-US" sz="3000" dirty="0">
                <a:solidFill>
                  <a:srgbClr val="008000"/>
                </a:solidFill>
                <a:latin typeface="Arial" charset="0"/>
                <a:ea typeface="ＭＳ Ｐゴシック" charset="0"/>
                <a:cs typeface="ＭＳ Ｐゴシック" charset="0"/>
              </a:rPr>
              <a:t>G</a:t>
            </a:r>
            <a:r>
              <a:rPr lang="en-US" sz="3000" dirty="0" smtClean="0">
                <a:solidFill>
                  <a:srgbClr val="008000"/>
                </a:solidFill>
                <a:latin typeface="Arial" charset="0"/>
                <a:ea typeface="ＭＳ Ｐゴシック" charset="0"/>
                <a:cs typeface="ＭＳ Ｐゴシック" charset="0"/>
              </a:rPr>
              <a:t>roups on the Surfaces</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358900"/>
            <a:ext cx="9144000" cy="5486400"/>
          </a:xfrm>
          <a:solidFill>
            <a:schemeClr val="accent6">
              <a:lumMod val="20000"/>
              <a:lumOff val="80000"/>
            </a:schemeClr>
          </a:solidFill>
        </p:spPr>
        <p:txBody>
          <a:bodyPr>
            <a:normAutofit/>
          </a:bodyPr>
          <a:lstStyle/>
          <a:p>
            <a:pPr marL="0" lvl="0" indent="0">
              <a:buNone/>
            </a:pP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Rectangle 1"/>
          <p:cNvSpPr/>
          <p:nvPr/>
        </p:nvSpPr>
        <p:spPr>
          <a:xfrm>
            <a:off x="3281414" y="2666670"/>
            <a:ext cx="355600" cy="3098800"/>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61948" y="2666670"/>
            <a:ext cx="355600" cy="30988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42481" y="2666670"/>
            <a:ext cx="355600" cy="30988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281414" y="2666670"/>
            <a:ext cx="211666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81414" y="5765470"/>
            <a:ext cx="211666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156530"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37014"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37065"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17548"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921832" y="2666670"/>
            <a:ext cx="124883" cy="3098800"/>
          </a:xfrm>
          <a:prstGeom prst="rect">
            <a:avLst/>
          </a:prstGeom>
          <a:pattFill prst="lgConfetti">
            <a:fgClr>
              <a:schemeClr val="accent6">
                <a:lumMod val="75000"/>
              </a:schemeClr>
            </a:fgClr>
            <a:bgClr>
              <a:prstClr val="white"/>
            </a:bgClr>
          </a:pattFill>
          <a:ln>
            <a:solidFill>
              <a:schemeClr val="accent6">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32531" y="2596820"/>
            <a:ext cx="1270000" cy="9525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902531" y="3079420"/>
            <a:ext cx="311150" cy="133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1844117" y="2647620"/>
            <a:ext cx="768350" cy="863600"/>
            <a:chOff x="869950" y="1498600"/>
            <a:chExt cx="501650" cy="524933"/>
          </a:xfrm>
        </p:grpSpPr>
        <p:sp>
          <p:nvSpPr>
            <p:cNvPr id="18" name="Oval 17"/>
            <p:cNvSpPr/>
            <p:nvPr/>
          </p:nvSpPr>
          <p:spPr>
            <a:xfrm>
              <a:off x="869950" y="1498600"/>
              <a:ext cx="501650" cy="524933"/>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1035050" y="1498600"/>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1" name="Freeform 20"/>
            <p:cNvSpPr/>
            <p:nvPr/>
          </p:nvSpPr>
          <p:spPr>
            <a:xfrm>
              <a:off x="869950" y="1586022"/>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2" name="Freeform 21"/>
            <p:cNvSpPr/>
            <p:nvPr/>
          </p:nvSpPr>
          <p:spPr>
            <a:xfrm>
              <a:off x="1020233" y="1673444"/>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weave">
              <a:fgClr>
                <a:schemeClr val="accent5"/>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3" name="Freeform 22"/>
            <p:cNvSpPr/>
            <p:nvPr/>
          </p:nvSpPr>
          <p:spPr>
            <a:xfrm>
              <a:off x="910166" y="1799604"/>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5" name="Freeform 24"/>
            <p:cNvSpPr/>
            <p:nvPr/>
          </p:nvSpPr>
          <p:spPr>
            <a:xfrm>
              <a:off x="1170516" y="1760866"/>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6" name="Freeform 25"/>
            <p:cNvSpPr/>
            <p:nvPr/>
          </p:nvSpPr>
          <p:spPr>
            <a:xfrm>
              <a:off x="1170516" y="1583066"/>
              <a:ext cx="165100" cy="17484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7" name="Freeform 26"/>
            <p:cNvSpPr/>
            <p:nvPr/>
          </p:nvSpPr>
          <p:spPr>
            <a:xfrm>
              <a:off x="1075266" y="1892299"/>
              <a:ext cx="124884" cy="1312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31" name="Oval 30"/>
          <p:cNvSpPr/>
          <p:nvPr/>
        </p:nvSpPr>
        <p:spPr>
          <a:xfrm>
            <a:off x="5823531" y="2383215"/>
            <a:ext cx="1270000" cy="1047252"/>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010950" y="2472115"/>
            <a:ext cx="808486" cy="863600"/>
          </a:xfrm>
          <a:prstGeom prst="ellipse">
            <a:avLst/>
          </a:prstGeom>
          <a:solidFill>
            <a:schemeClr val="accent6">
              <a:lumMod val="75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6164688" y="2515725"/>
            <a:ext cx="207486" cy="1947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5" name="Freeform 34"/>
          <p:cNvSpPr/>
          <p:nvPr/>
        </p:nvSpPr>
        <p:spPr>
          <a:xfrm>
            <a:off x="6010950" y="2628748"/>
            <a:ext cx="221044"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7" name="Freeform 36"/>
          <p:cNvSpPr/>
          <p:nvPr/>
        </p:nvSpPr>
        <p:spPr>
          <a:xfrm>
            <a:off x="6010950" y="2869011"/>
            <a:ext cx="192483" cy="253681"/>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8" name="Freeform 37"/>
          <p:cNvSpPr/>
          <p:nvPr/>
        </p:nvSpPr>
        <p:spPr>
          <a:xfrm>
            <a:off x="6564365" y="2590648"/>
            <a:ext cx="206269"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9" name="Freeform 38"/>
          <p:cNvSpPr/>
          <p:nvPr/>
        </p:nvSpPr>
        <p:spPr>
          <a:xfrm>
            <a:off x="6403484" y="2474711"/>
            <a:ext cx="183988" cy="186246"/>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0" name="Freeform 39"/>
          <p:cNvSpPr/>
          <p:nvPr/>
        </p:nvSpPr>
        <p:spPr>
          <a:xfrm>
            <a:off x="6193558" y="3077064"/>
            <a:ext cx="178616" cy="194502"/>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nvGrpSpPr>
          <p:cNvPr id="28" name="Group 27"/>
          <p:cNvGrpSpPr/>
          <p:nvPr/>
        </p:nvGrpSpPr>
        <p:grpSpPr>
          <a:xfrm rot="6576602">
            <a:off x="6339131" y="2897960"/>
            <a:ext cx="575421" cy="308803"/>
            <a:chOff x="2781273" y="1371819"/>
            <a:chExt cx="585180" cy="388918"/>
          </a:xfrm>
        </p:grpSpPr>
        <p:sp>
          <p:nvSpPr>
            <p:cNvPr id="41" name="Freeform 40"/>
            <p:cNvSpPr/>
            <p:nvPr/>
          </p:nvSpPr>
          <p:spPr>
            <a:xfrm rot="932178">
              <a:off x="2781273" y="1408960"/>
              <a:ext cx="207486" cy="194733"/>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Freeform 41"/>
            <p:cNvSpPr/>
            <p:nvPr/>
          </p:nvSpPr>
          <p:spPr>
            <a:xfrm rot="932178">
              <a:off x="3160184" y="1524000"/>
              <a:ext cx="206269" cy="236737"/>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pct40">
              <a:fgClr>
                <a:schemeClr val="accent2">
                  <a:lumMod val="60000"/>
                  <a:lumOff val="4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3" name="Freeform 42"/>
            <p:cNvSpPr/>
            <p:nvPr/>
          </p:nvSpPr>
          <p:spPr>
            <a:xfrm rot="932178">
              <a:off x="2999303" y="1371819"/>
              <a:ext cx="183988" cy="231874"/>
            </a:xfrm>
            <a:custGeom>
              <a:avLst/>
              <a:gdLst>
                <a:gd name="connsiteX0" fmla="*/ 76200 w 165100"/>
                <a:gd name="connsiteY0" fmla="*/ 12700 h 174844"/>
                <a:gd name="connsiteX1" fmla="*/ 76200 w 165100"/>
                <a:gd name="connsiteY1" fmla="*/ 12700 h 174844"/>
                <a:gd name="connsiteX2" fmla="*/ 6350 w 165100"/>
                <a:gd name="connsiteY2" fmla="*/ 44450 h 174844"/>
                <a:gd name="connsiteX3" fmla="*/ 0 w 165100"/>
                <a:gd name="connsiteY3" fmla="*/ 63500 h 174844"/>
                <a:gd name="connsiteX4" fmla="*/ 19050 w 165100"/>
                <a:gd name="connsiteY4" fmla="*/ 127000 h 174844"/>
                <a:gd name="connsiteX5" fmla="*/ 63500 w 165100"/>
                <a:gd name="connsiteY5" fmla="*/ 133350 h 174844"/>
                <a:gd name="connsiteX6" fmla="*/ 139700 w 165100"/>
                <a:gd name="connsiteY6" fmla="*/ 152400 h 174844"/>
                <a:gd name="connsiteX7" fmla="*/ 146050 w 165100"/>
                <a:gd name="connsiteY7" fmla="*/ 127000 h 174844"/>
                <a:gd name="connsiteX8" fmla="*/ 152400 w 165100"/>
                <a:gd name="connsiteY8" fmla="*/ 107950 h 174844"/>
                <a:gd name="connsiteX9" fmla="*/ 165100 w 165100"/>
                <a:gd name="connsiteY9" fmla="*/ 57150 h 174844"/>
                <a:gd name="connsiteX10" fmla="*/ 158750 w 165100"/>
                <a:gd name="connsiteY10" fmla="*/ 31750 h 174844"/>
                <a:gd name="connsiteX11" fmla="*/ 101600 w 165100"/>
                <a:gd name="connsiteY11" fmla="*/ 0 h 174844"/>
                <a:gd name="connsiteX12" fmla="*/ 76200 w 165100"/>
                <a:gd name="connsiteY12" fmla="*/ 12700 h 17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100" h="174844">
                  <a:moveTo>
                    <a:pt x="76200" y="12700"/>
                  </a:moveTo>
                  <a:lnTo>
                    <a:pt x="76200" y="12700"/>
                  </a:lnTo>
                  <a:cubicBezTo>
                    <a:pt x="72121" y="14230"/>
                    <a:pt x="17716" y="30243"/>
                    <a:pt x="6350" y="44450"/>
                  </a:cubicBezTo>
                  <a:cubicBezTo>
                    <a:pt x="2169" y="49677"/>
                    <a:pt x="2117" y="57150"/>
                    <a:pt x="0" y="63500"/>
                  </a:cubicBezTo>
                  <a:cubicBezTo>
                    <a:pt x="797" y="69080"/>
                    <a:pt x="1429" y="119169"/>
                    <a:pt x="19050" y="127000"/>
                  </a:cubicBezTo>
                  <a:cubicBezTo>
                    <a:pt x="32727" y="133079"/>
                    <a:pt x="48683" y="131233"/>
                    <a:pt x="63500" y="133350"/>
                  </a:cubicBezTo>
                  <a:cubicBezTo>
                    <a:pt x="72368" y="177690"/>
                    <a:pt x="63886" y="190307"/>
                    <a:pt x="139700" y="152400"/>
                  </a:cubicBezTo>
                  <a:cubicBezTo>
                    <a:pt x="147506" y="148497"/>
                    <a:pt x="143652" y="135391"/>
                    <a:pt x="146050" y="127000"/>
                  </a:cubicBezTo>
                  <a:cubicBezTo>
                    <a:pt x="147889" y="120564"/>
                    <a:pt x="150777" y="114444"/>
                    <a:pt x="152400" y="107950"/>
                  </a:cubicBezTo>
                  <a:lnTo>
                    <a:pt x="165100" y="57150"/>
                  </a:lnTo>
                  <a:cubicBezTo>
                    <a:pt x="162983" y="48683"/>
                    <a:pt x="164497" y="38318"/>
                    <a:pt x="158750" y="31750"/>
                  </a:cubicBezTo>
                  <a:cubicBezTo>
                    <a:pt x="140769" y="11200"/>
                    <a:pt x="123865" y="7422"/>
                    <a:pt x="101600" y="0"/>
                  </a:cubicBezTo>
                  <a:cubicBezTo>
                    <a:pt x="55055" y="6649"/>
                    <a:pt x="80433" y="10583"/>
                    <a:pt x="76200" y="12700"/>
                  </a:cubicBezTo>
                  <a:close/>
                </a:path>
              </a:pathLst>
            </a:custGeom>
            <a:pattFill prst="horzBrick">
              <a:fgClr>
                <a:schemeClr val="tx2">
                  <a:lumMod val="40000"/>
                  <a:lumOff val="60000"/>
                </a:schemeClr>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29" name="Oval 28"/>
          <p:cNvSpPr/>
          <p:nvPr/>
        </p:nvSpPr>
        <p:spPr>
          <a:xfrm>
            <a:off x="6220793" y="2688454"/>
            <a:ext cx="408632" cy="416107"/>
          </a:xfrm>
          <a:prstGeom prst="ellipse">
            <a:avLst/>
          </a:prstGeom>
          <a:solidFill>
            <a:srgbClr val="FFFFFF"/>
          </a:solid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5046715" y="2858915"/>
            <a:ext cx="359831" cy="2788060"/>
            <a:chOff x="4017434" y="2500940"/>
            <a:chExt cx="359831" cy="2788060"/>
          </a:xfrm>
        </p:grpSpPr>
        <p:sp>
          <p:nvSpPr>
            <p:cNvPr id="20" name="Oval 19"/>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277183" y="2765669"/>
            <a:ext cx="359831" cy="2788060"/>
            <a:chOff x="4017434" y="2500940"/>
            <a:chExt cx="359831" cy="2788060"/>
          </a:xfrm>
        </p:grpSpPr>
        <p:sp>
          <p:nvSpPr>
            <p:cNvPr id="63" name="Oval 62"/>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157717" y="2922523"/>
            <a:ext cx="359831" cy="2788060"/>
            <a:chOff x="4017434" y="2500940"/>
            <a:chExt cx="359831" cy="2788060"/>
          </a:xfrm>
        </p:grpSpPr>
        <p:sp>
          <p:nvSpPr>
            <p:cNvPr id="80" name="Oval 79"/>
            <p:cNvSpPr/>
            <p:nvPr/>
          </p:nvSpPr>
          <p:spPr>
            <a:xfrm>
              <a:off x="4157132" y="250094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017434" y="270086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157132" y="286127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017434" y="306120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57132" y="3256590"/>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017434" y="3456517"/>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157132" y="360625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017434" y="380617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157132" y="3966588"/>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017434" y="4166515"/>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4157132" y="4361901"/>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017434" y="4561828"/>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165597" y="4683017"/>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4025899" y="4882944"/>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165597" y="5043354"/>
              <a:ext cx="84667" cy="91017"/>
            </a:xfrm>
            <a:prstGeom prst="ellipse">
              <a:avLst/>
            </a:prstGeom>
            <a:solidFill>
              <a:schemeClr val="bg1"/>
            </a:solid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4025899" y="5243281"/>
              <a:ext cx="351366" cy="45719"/>
            </a:xfrm>
            <a:prstGeom prst="rect">
              <a:avLst/>
            </a:prstGeom>
            <a:solidFill>
              <a:srgbClr val="FFFFFF"/>
            </a:solidFill>
            <a:ln w="28575" cmpd="sng">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6" name="Straight Arrow Connector 95"/>
          <p:cNvCxnSpPr>
            <a:stCxn id="37" idx="2"/>
          </p:cNvCxnSpPr>
          <p:nvPr/>
        </p:nvCxnSpPr>
        <p:spPr>
          <a:xfrm flipH="1">
            <a:off x="5338814" y="2933503"/>
            <a:ext cx="6795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79"/>
          <p:cNvSpPr txBox="1">
            <a:spLocks noChangeArrowheads="1"/>
          </p:cNvSpPr>
          <p:nvPr/>
        </p:nvSpPr>
        <p:spPr bwMode="auto">
          <a:xfrm rot="5362079">
            <a:off x="5437161" y="3825249"/>
            <a:ext cx="187962" cy="461642"/>
          </a:xfrm>
          <a:prstGeom prst="rect">
            <a:avLst/>
          </a:prstGeom>
          <a:noFill/>
          <a:ln w="9525">
            <a:noFill/>
            <a:miter lim="800000"/>
            <a:headEnd/>
            <a:tailEnd/>
          </a:ln>
        </p:spPr>
        <p:txBody>
          <a:bodyPr>
            <a:prstTxWarp prst="textNoShape">
              <a:avLst/>
            </a:prstTxWarp>
            <a:spAutoFit/>
          </a:bodyPr>
          <a:lstStyle/>
          <a:p>
            <a:r>
              <a:rPr lang="en-US" sz="1200" dirty="0"/>
              <a:t>P</a:t>
            </a:r>
          </a:p>
        </p:txBody>
      </p:sp>
      <p:cxnSp>
        <p:nvCxnSpPr>
          <p:cNvPr id="106" name="Straight Connector 80"/>
          <p:cNvCxnSpPr>
            <a:cxnSpLocks noChangeShapeType="1"/>
          </p:cNvCxnSpPr>
          <p:nvPr/>
        </p:nvCxnSpPr>
        <p:spPr bwMode="auto">
          <a:xfrm rot="15912864" flipV="1">
            <a:off x="5593137" y="4204784"/>
            <a:ext cx="145241" cy="20795"/>
          </a:xfrm>
          <a:prstGeom prst="line">
            <a:avLst/>
          </a:prstGeom>
          <a:noFill/>
          <a:ln w="9525">
            <a:solidFill>
              <a:schemeClr val="tx1"/>
            </a:solidFill>
            <a:round/>
            <a:headEnd/>
            <a:tailEnd/>
          </a:ln>
        </p:spPr>
      </p:cxnSp>
      <p:sp>
        <p:nvSpPr>
          <p:cNvPr id="107" name="TextBox 81"/>
          <p:cNvSpPr txBox="1">
            <a:spLocks noChangeArrowheads="1"/>
          </p:cNvSpPr>
          <p:nvPr/>
        </p:nvSpPr>
        <p:spPr bwMode="auto">
          <a:xfrm rot="21005306">
            <a:off x="5553335" y="4194155"/>
            <a:ext cx="580962" cy="279506"/>
          </a:xfrm>
          <a:prstGeom prst="rect">
            <a:avLst/>
          </a:prstGeom>
          <a:noFill/>
          <a:ln w="9525">
            <a:noFill/>
            <a:miter lim="800000"/>
            <a:headEnd/>
            <a:tailEnd/>
          </a:ln>
        </p:spPr>
        <p:txBody>
          <a:bodyPr wrap="square">
            <a:prstTxWarp prst="textNoShape">
              <a:avLst/>
            </a:prstTxWarp>
            <a:spAutoFit/>
          </a:bodyPr>
          <a:lstStyle/>
          <a:p>
            <a:r>
              <a:rPr lang="en-US" sz="1200" dirty="0" smtClean="0"/>
              <a:t>O</a:t>
            </a:r>
            <a:r>
              <a:rPr lang="en-US" sz="1200" baseline="30000" dirty="0" smtClean="0"/>
              <a:t>-</a:t>
            </a:r>
            <a:endParaRPr lang="en-US" sz="1200" baseline="30000" dirty="0"/>
          </a:p>
        </p:txBody>
      </p:sp>
      <p:cxnSp>
        <p:nvCxnSpPr>
          <p:cNvPr id="108" name="Straight Connector 218"/>
          <p:cNvCxnSpPr>
            <a:cxnSpLocks noChangeShapeType="1"/>
          </p:cNvCxnSpPr>
          <p:nvPr/>
        </p:nvCxnSpPr>
        <p:spPr bwMode="auto">
          <a:xfrm flipV="1">
            <a:off x="5641401" y="3915142"/>
            <a:ext cx="23726" cy="128800"/>
          </a:xfrm>
          <a:prstGeom prst="line">
            <a:avLst/>
          </a:prstGeom>
          <a:noFill/>
          <a:ln w="38100" cmpd="dbl">
            <a:solidFill>
              <a:schemeClr val="tx1"/>
            </a:solidFill>
            <a:round/>
            <a:headEnd/>
            <a:tailEnd/>
          </a:ln>
        </p:spPr>
      </p:cxnSp>
      <p:sp>
        <p:nvSpPr>
          <p:cNvPr id="109" name="Oval 219"/>
          <p:cNvSpPr>
            <a:spLocks noChangeArrowheads="1"/>
          </p:cNvSpPr>
          <p:nvPr/>
        </p:nvSpPr>
        <p:spPr bwMode="auto">
          <a:xfrm rot="15912864" flipH="1">
            <a:off x="5628883" y="3803624"/>
            <a:ext cx="115536" cy="115614"/>
          </a:xfrm>
          <a:prstGeom prst="ellipse">
            <a:avLst/>
          </a:prstGeom>
          <a:noFill/>
          <a:ln w="9525">
            <a:solidFill>
              <a:schemeClr val="tx1"/>
            </a:solidFill>
            <a:round/>
            <a:headEnd/>
            <a:tailEnd/>
          </a:ln>
        </p:spPr>
        <p:txBody>
          <a:bodyPr>
            <a:prstTxWarp prst="textNoShape">
              <a:avLst/>
            </a:prstTxWarp>
          </a:bodyPr>
          <a:lstStyle/>
          <a:p>
            <a:endParaRPr lang="en-US">
              <a:latin typeface="Arial" pitchFamily="1" charset="0"/>
            </a:endParaRPr>
          </a:p>
        </p:txBody>
      </p:sp>
      <p:sp>
        <p:nvSpPr>
          <p:cNvPr id="103" name="Oval 82"/>
          <p:cNvSpPr>
            <a:spLocks noChangeArrowheads="1"/>
          </p:cNvSpPr>
          <p:nvPr/>
        </p:nvSpPr>
        <p:spPr bwMode="auto">
          <a:xfrm rot="534443">
            <a:off x="5890664" y="4034522"/>
            <a:ext cx="93981" cy="97425"/>
          </a:xfrm>
          <a:prstGeom prst="ellipse">
            <a:avLst/>
          </a:prstGeom>
          <a:noFill/>
          <a:ln w="9525">
            <a:solidFill>
              <a:schemeClr val="tx1"/>
            </a:solidFill>
            <a:round/>
            <a:headEnd/>
            <a:tailEnd/>
          </a:ln>
        </p:spPr>
        <p:txBody>
          <a:bodyPr>
            <a:prstTxWarp prst="textNoShape">
              <a:avLst/>
            </a:prstTxWarp>
          </a:bodyPr>
          <a:lstStyle/>
          <a:p>
            <a:endParaRPr lang="en-US">
              <a:latin typeface="Arial" pitchFamily="1" charset="0"/>
            </a:endParaRPr>
          </a:p>
        </p:txBody>
      </p:sp>
      <p:sp>
        <p:nvSpPr>
          <p:cNvPr id="105" name="TextBox 104"/>
          <p:cNvSpPr txBox="1"/>
          <p:nvPr/>
        </p:nvSpPr>
        <p:spPr>
          <a:xfrm rot="19788997">
            <a:off x="5650398" y="4402360"/>
            <a:ext cx="164072" cy="276999"/>
          </a:xfrm>
          <a:prstGeom prst="rect">
            <a:avLst/>
          </a:prstGeom>
          <a:noFill/>
        </p:spPr>
        <p:txBody>
          <a:bodyPr wrap="square" rtlCol="0">
            <a:spAutoFit/>
          </a:bodyPr>
          <a:lstStyle/>
          <a:p>
            <a:r>
              <a:rPr lang="en-US" sz="1200" dirty="0" smtClean="0"/>
              <a:t>K</a:t>
            </a:r>
            <a:r>
              <a:rPr lang="en-US" sz="1200" baseline="30000" dirty="0" smtClean="0"/>
              <a:t>+</a:t>
            </a:r>
            <a:endParaRPr lang="en-US" sz="1200" baseline="30000" dirty="0"/>
          </a:p>
        </p:txBody>
      </p:sp>
      <p:grpSp>
        <p:nvGrpSpPr>
          <p:cNvPr id="110" name="Group 109"/>
          <p:cNvGrpSpPr/>
          <p:nvPr/>
        </p:nvGrpSpPr>
        <p:grpSpPr>
          <a:xfrm rot="8620509" flipH="1" flipV="1">
            <a:off x="5408954" y="3213818"/>
            <a:ext cx="341896" cy="261576"/>
            <a:chOff x="3554412" y="5497513"/>
            <a:chExt cx="328489" cy="220729"/>
          </a:xfrm>
        </p:grpSpPr>
        <p:sp>
          <p:nvSpPr>
            <p:cNvPr id="111" name="Equal 110"/>
            <p:cNvSpPr/>
            <p:nvPr/>
          </p:nvSpPr>
          <p:spPr bwMode="auto">
            <a:xfrm rot="2162320">
              <a:off x="3554412" y="5497513"/>
              <a:ext cx="268287" cy="136525"/>
            </a:xfrm>
            <a:prstGeom prst="mathEqual">
              <a:avLst/>
            </a:prstGeom>
            <a:solidFill>
              <a:schemeClr val="tx1"/>
            </a:solidFill>
            <a:ln w="9525" cap="flat" cmpd="sng" algn="ctr">
              <a:solidFill>
                <a:schemeClr val="bg2"/>
              </a:solidFill>
              <a:prstDash val="solid"/>
              <a:round/>
              <a:headEnd type="none" w="med" len="med"/>
              <a:tailEnd type="none" w="med" len="med"/>
            </a:ln>
            <a:effectLst/>
          </p:spPr>
          <p:txBody>
            <a:bodyPr/>
            <a:lstStyle/>
            <a:p>
              <a:pPr>
                <a:defRPr/>
              </a:pPr>
              <a:endParaRPr lang="en-US" dirty="0">
                <a:latin typeface="Arial" charset="0"/>
                <a:ea typeface="+mn-ea"/>
                <a:cs typeface="+mn-cs"/>
              </a:endParaRPr>
            </a:p>
          </p:txBody>
        </p:sp>
        <p:sp>
          <p:nvSpPr>
            <p:cNvPr id="112" name="Oval 229"/>
            <p:cNvSpPr>
              <a:spLocks noChangeArrowheads="1"/>
            </p:cNvSpPr>
            <p:nvPr/>
          </p:nvSpPr>
          <p:spPr bwMode="auto">
            <a:xfrm rot="7562320">
              <a:off x="3747627" y="5582968"/>
              <a:ext cx="136289" cy="134259"/>
            </a:xfrm>
            <a:prstGeom prst="ellipse">
              <a:avLst/>
            </a:prstGeom>
            <a:noFill/>
            <a:ln w="9525">
              <a:solidFill>
                <a:schemeClr val="tx1"/>
              </a:solidFill>
              <a:round/>
              <a:headEnd/>
              <a:tailEnd/>
            </a:ln>
          </p:spPr>
          <p:txBody>
            <a:bodyPr>
              <a:prstTxWarp prst="textNoShape">
                <a:avLst/>
              </a:prstTxWarp>
            </a:bodyPr>
            <a:lstStyle/>
            <a:p>
              <a:endParaRPr lang="en-US">
                <a:latin typeface="Arial" pitchFamily="1" charset="0"/>
              </a:endParaRPr>
            </a:p>
          </p:txBody>
        </p:sp>
      </p:grpSp>
      <p:cxnSp>
        <p:nvCxnSpPr>
          <p:cNvPr id="23561" name="Straight Connector 23560"/>
          <p:cNvCxnSpPr/>
          <p:nvPr/>
        </p:nvCxnSpPr>
        <p:spPr>
          <a:xfrm>
            <a:off x="5406546" y="5401329"/>
            <a:ext cx="1563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562" name="Group 23561"/>
          <p:cNvGrpSpPr/>
          <p:nvPr/>
        </p:nvGrpSpPr>
        <p:grpSpPr>
          <a:xfrm>
            <a:off x="5553661" y="5110554"/>
            <a:ext cx="611027" cy="634208"/>
            <a:chOff x="4524380" y="4628284"/>
            <a:chExt cx="611027" cy="634208"/>
          </a:xfrm>
        </p:grpSpPr>
        <p:sp>
          <p:nvSpPr>
            <p:cNvPr id="23559" name="TextBox 23558"/>
            <p:cNvSpPr txBox="1"/>
            <p:nvPr/>
          </p:nvSpPr>
          <p:spPr>
            <a:xfrm rot="5400000">
              <a:off x="4361165" y="4791499"/>
              <a:ext cx="634208" cy="307777"/>
            </a:xfrm>
            <a:prstGeom prst="rect">
              <a:avLst/>
            </a:prstGeom>
            <a:noFill/>
          </p:spPr>
          <p:txBody>
            <a:bodyPr wrap="none" rtlCol="0">
              <a:spAutoFit/>
            </a:bodyPr>
            <a:lstStyle/>
            <a:p>
              <a:r>
                <a:rPr lang="en-US" sz="1400" dirty="0" smtClean="0"/>
                <a:t>H-N-H</a:t>
              </a:r>
              <a:endParaRPr lang="en-US" sz="1400" dirty="0"/>
            </a:p>
          </p:txBody>
        </p:sp>
        <p:cxnSp>
          <p:nvCxnSpPr>
            <p:cNvPr id="128" name="Straight Connector 127"/>
            <p:cNvCxnSpPr/>
            <p:nvPr/>
          </p:nvCxnSpPr>
          <p:spPr>
            <a:xfrm>
              <a:off x="4752057" y="4919059"/>
              <a:ext cx="1563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4838882" y="4758649"/>
              <a:ext cx="296525" cy="307777"/>
            </a:xfrm>
            <a:prstGeom prst="rect">
              <a:avLst/>
            </a:prstGeom>
            <a:noFill/>
          </p:spPr>
          <p:txBody>
            <a:bodyPr wrap="none" rtlCol="0">
              <a:spAutoFit/>
            </a:bodyPr>
            <a:lstStyle/>
            <a:p>
              <a:r>
                <a:rPr lang="en-US" sz="1400" dirty="0" smtClean="0"/>
                <a:t>H</a:t>
              </a:r>
              <a:endParaRPr lang="en-US" sz="1400" dirty="0"/>
            </a:p>
          </p:txBody>
        </p:sp>
      </p:grpSp>
      <p:cxnSp>
        <p:nvCxnSpPr>
          <p:cNvPr id="131" name="Straight Connector 130"/>
          <p:cNvCxnSpPr/>
          <p:nvPr/>
        </p:nvCxnSpPr>
        <p:spPr>
          <a:xfrm>
            <a:off x="5406546" y="3623257"/>
            <a:ext cx="1665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rot="5481145">
            <a:off x="5480768" y="3489226"/>
            <a:ext cx="346802" cy="246221"/>
          </a:xfrm>
          <a:prstGeom prst="rect">
            <a:avLst/>
          </a:prstGeom>
          <a:noFill/>
        </p:spPr>
        <p:txBody>
          <a:bodyPr wrap="square" rtlCol="0">
            <a:spAutoFit/>
          </a:bodyPr>
          <a:lstStyle/>
          <a:p>
            <a:r>
              <a:rPr lang="en-US" sz="1000" dirty="0" smtClean="0"/>
              <a:t>OH</a:t>
            </a:r>
            <a:endParaRPr lang="en-US" sz="1000" dirty="0"/>
          </a:p>
        </p:txBody>
      </p:sp>
      <p:grpSp>
        <p:nvGrpSpPr>
          <p:cNvPr id="23576" name="Group 23575"/>
          <p:cNvGrpSpPr/>
          <p:nvPr/>
        </p:nvGrpSpPr>
        <p:grpSpPr>
          <a:xfrm rot="5400000">
            <a:off x="5389136" y="4541656"/>
            <a:ext cx="684803" cy="678451"/>
            <a:chOff x="6064250" y="3352217"/>
            <a:chExt cx="684803" cy="678451"/>
          </a:xfrm>
        </p:grpSpPr>
        <p:sp>
          <p:nvSpPr>
            <p:cNvPr id="23569" name="TextBox 23568"/>
            <p:cNvSpPr txBox="1"/>
            <p:nvPr/>
          </p:nvSpPr>
          <p:spPr>
            <a:xfrm>
              <a:off x="6064250" y="3659994"/>
              <a:ext cx="684803" cy="307777"/>
            </a:xfrm>
            <a:prstGeom prst="rect">
              <a:avLst/>
            </a:prstGeom>
            <a:noFill/>
          </p:spPr>
          <p:txBody>
            <a:bodyPr wrap="none" rtlCol="0">
              <a:spAutoFit/>
            </a:bodyPr>
            <a:lstStyle/>
            <a:p>
              <a:r>
                <a:rPr lang="en-US" sz="1400" dirty="0" smtClean="0"/>
                <a:t>O=S=O</a:t>
              </a:r>
              <a:endParaRPr lang="en-US" sz="1400" dirty="0"/>
            </a:p>
          </p:txBody>
        </p:sp>
        <p:cxnSp>
          <p:nvCxnSpPr>
            <p:cNvPr id="151" name="Straight Connector 150"/>
            <p:cNvCxnSpPr/>
            <p:nvPr/>
          </p:nvCxnSpPr>
          <p:spPr>
            <a:xfrm flipV="1">
              <a:off x="6393390" y="3605703"/>
              <a:ext cx="0" cy="973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400795" y="3933310"/>
              <a:ext cx="0" cy="973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75" name="TextBox 23574"/>
            <p:cNvSpPr txBox="1"/>
            <p:nvPr/>
          </p:nvSpPr>
          <p:spPr>
            <a:xfrm>
              <a:off x="6226175" y="3352217"/>
              <a:ext cx="466725" cy="307777"/>
            </a:xfrm>
            <a:prstGeom prst="rect">
              <a:avLst/>
            </a:prstGeom>
            <a:noFill/>
          </p:spPr>
          <p:txBody>
            <a:bodyPr wrap="square" rtlCol="0">
              <a:spAutoFit/>
            </a:bodyPr>
            <a:lstStyle/>
            <a:p>
              <a:r>
                <a:rPr lang="en-US" sz="1400" dirty="0" smtClean="0"/>
                <a:t>OK</a:t>
              </a:r>
              <a:endParaRPr lang="en-US" sz="1400" dirty="0"/>
            </a:p>
          </p:txBody>
        </p:sp>
      </p:grpSp>
      <p:cxnSp>
        <p:nvCxnSpPr>
          <p:cNvPr id="44" name="Straight Connector 43"/>
          <p:cNvCxnSpPr/>
          <p:nvPr/>
        </p:nvCxnSpPr>
        <p:spPr>
          <a:xfrm>
            <a:off x="5370619" y="4070907"/>
            <a:ext cx="1830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5689830" y="4074969"/>
            <a:ext cx="18301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236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AU" sz="3200" dirty="0"/>
              <a:t>Adding mixture of clay, minerals, </a:t>
            </a:r>
            <a:r>
              <a:rPr lang="en-AU" sz="3200" dirty="0" err="1"/>
              <a:t>digestate</a:t>
            </a:r>
            <a:r>
              <a:rPr lang="en-AU" sz="3200" dirty="0"/>
              <a:t>, </a:t>
            </a:r>
            <a:r>
              <a:rPr lang="en-AU" sz="3200" dirty="0" smtClean="0"/>
              <a:t>manure, ash </a:t>
            </a:r>
            <a:r>
              <a:rPr lang="en-AU" sz="3200" dirty="0"/>
              <a:t>to hot biochar </a:t>
            </a:r>
            <a:r>
              <a:rPr lang="en-AU" sz="3200" dirty="0" smtClean="0"/>
              <a:t/>
            </a:r>
            <a:br>
              <a:rPr lang="en-AU" sz="3200" dirty="0" smtClean="0"/>
            </a:b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a:spcAft>
                <a:spcPts val="1200"/>
              </a:spcAft>
            </a:pPr>
            <a:r>
              <a:rPr lang="en-AU" sz="3600" dirty="0" smtClean="0"/>
              <a:t>The manures and </a:t>
            </a:r>
            <a:r>
              <a:rPr lang="en-AU" sz="3600" dirty="0" err="1" smtClean="0"/>
              <a:t>digestate</a:t>
            </a:r>
            <a:r>
              <a:rPr lang="en-AU" sz="3600" dirty="0" smtClean="0"/>
              <a:t> provide additional N and P as well as a range of to the surface</a:t>
            </a:r>
          </a:p>
          <a:p>
            <a:pPr>
              <a:spcAft>
                <a:spcPts val="1200"/>
              </a:spcAft>
            </a:pPr>
            <a:r>
              <a:rPr lang="en-AU" sz="3600" dirty="0" smtClean="0"/>
              <a:t>The manures and </a:t>
            </a:r>
            <a:r>
              <a:rPr lang="en-AU" sz="3600" dirty="0" err="1" smtClean="0"/>
              <a:t>digestate</a:t>
            </a:r>
            <a:r>
              <a:rPr lang="en-AU" sz="3600" dirty="0" smtClean="0"/>
              <a:t> can also be food for micro-organisms.</a:t>
            </a:r>
          </a:p>
          <a:p>
            <a:pPr>
              <a:spcAft>
                <a:spcPts val="1200"/>
              </a:spcAft>
            </a:pPr>
            <a:r>
              <a:rPr lang="en-AU" sz="3600" dirty="0" smtClean="0"/>
              <a:t>The ash provides a range of micronutrients and usually K and Si and some P, </a:t>
            </a:r>
            <a:r>
              <a:rPr lang="en-AU" sz="3600" dirty="0" err="1" smtClean="0"/>
              <a:t>Ca</a:t>
            </a:r>
            <a:r>
              <a:rPr lang="en-AU" sz="3600" dirty="0" smtClean="0"/>
              <a:t> and Mg</a:t>
            </a:r>
          </a:p>
          <a:p>
            <a:pPr marL="0" lvl="0" indent="0">
              <a:buNone/>
            </a:pP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3587915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Methods of Post -treatment of Biochar</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lnSpcReduction="10000"/>
          </a:bodyPr>
          <a:lstStyle/>
          <a:p>
            <a:pPr>
              <a:buNone/>
            </a:pPr>
            <a:r>
              <a:rPr lang="en-AU" sz="800" dirty="0" smtClean="0"/>
              <a:t> </a:t>
            </a:r>
            <a:endParaRPr lang="en-AU" dirty="0" smtClean="0"/>
          </a:p>
          <a:p>
            <a:pPr lvl="0">
              <a:spcBef>
                <a:spcPts val="120"/>
              </a:spcBef>
              <a:spcAft>
                <a:spcPts val="1200"/>
              </a:spcAft>
            </a:pPr>
            <a:r>
              <a:rPr lang="en-AU" dirty="0" smtClean="0"/>
              <a:t>Feeding biochar to animals and then pelleting/granulating manure/biochar with clay, and other sources of micro and macronutrients</a:t>
            </a:r>
          </a:p>
          <a:p>
            <a:pPr lvl="0">
              <a:spcBef>
                <a:spcPts val="120"/>
              </a:spcBef>
              <a:spcAft>
                <a:spcPts val="1200"/>
              </a:spcAft>
            </a:pPr>
            <a:r>
              <a:rPr lang="en-AU" dirty="0" smtClean="0"/>
              <a:t>Composting the biochar and then removing biochar from compost and adding additional N and/or P  liquid.</a:t>
            </a:r>
          </a:p>
          <a:p>
            <a:pPr lvl="0">
              <a:spcBef>
                <a:spcPts val="120"/>
              </a:spcBef>
              <a:spcAft>
                <a:spcPts val="1200"/>
              </a:spcAft>
            </a:pPr>
            <a:r>
              <a:rPr lang="en-AU" dirty="0" smtClean="0"/>
              <a:t>Boiling biochar in water and then filtering.  Add biochar to the NPK fertiliser at about 10%. The </a:t>
            </a:r>
            <a:r>
              <a:rPr lang="en-AU" dirty="0" err="1" smtClean="0"/>
              <a:t>ilquid</a:t>
            </a:r>
            <a:r>
              <a:rPr lang="en-AU" dirty="0" smtClean="0"/>
              <a:t> is used as a foliar spray</a:t>
            </a:r>
          </a:p>
          <a:p>
            <a:pPr lvl="0">
              <a:spcBef>
                <a:spcPts val="120"/>
              </a:spcBef>
              <a:spcAft>
                <a:spcPts val="1200"/>
              </a:spcAft>
            </a:pPr>
            <a:r>
              <a:rPr lang="en-AU" dirty="0" smtClean="0"/>
              <a:t>Boil biochar with KOH and then add Phosphoric acid and FeSO4</a:t>
            </a:r>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1836798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Methods of Post -treatment of Biochar</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spcBef>
                <a:spcPts val="120"/>
              </a:spcBef>
              <a:spcAft>
                <a:spcPts val="1200"/>
              </a:spcAft>
            </a:pPr>
            <a:r>
              <a:rPr lang="en-AU" dirty="0" smtClean="0"/>
              <a:t>Mixing biochar with clay, other minerals, </a:t>
            </a:r>
            <a:r>
              <a:rPr lang="en-AU" dirty="0" err="1" smtClean="0"/>
              <a:t>KCl</a:t>
            </a:r>
            <a:r>
              <a:rPr lang="en-AU" dirty="0" smtClean="0"/>
              <a:t>, urea, </a:t>
            </a:r>
            <a:r>
              <a:rPr lang="en-AU" dirty="0" err="1" smtClean="0"/>
              <a:t>diamonium</a:t>
            </a:r>
            <a:r>
              <a:rPr lang="en-AU" dirty="0" smtClean="0"/>
              <a:t> phosphate and allowing to stand in closed vessels.</a:t>
            </a:r>
          </a:p>
          <a:p>
            <a:pPr lvl="0">
              <a:spcBef>
                <a:spcPts val="120"/>
              </a:spcBef>
              <a:spcAft>
                <a:spcPts val="1200"/>
              </a:spcAft>
            </a:pPr>
            <a:r>
              <a:rPr lang="en-AU" dirty="0" smtClean="0"/>
              <a:t>Boiling biochar in water and then filtering. The liquid is used as a foliar spray. The biochar can then be further processed by adding into compost/acidified and/or mixed with source of N/P/K</a:t>
            </a:r>
          </a:p>
          <a:p>
            <a:pPr lvl="0">
              <a:spcBef>
                <a:spcPts val="120"/>
              </a:spcBef>
              <a:spcAft>
                <a:spcPts val="1200"/>
              </a:spcAft>
            </a:pPr>
            <a:r>
              <a:rPr lang="en-AU" dirty="0" smtClean="0"/>
              <a:t>Boil biochar with KOH and then add Phosphoric acid and FeSO4 to produce a liquid fertiliser</a:t>
            </a:r>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2532432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Criteria for Fit For Purpose Engineered Biochars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lnSpcReduction="10000"/>
          </a:bodyPr>
          <a:lstStyle/>
          <a:p>
            <a:pPr marL="450850" indent="-450850">
              <a:spcAft>
                <a:spcPts val="600"/>
              </a:spcAft>
              <a:buFont typeface="+mj-lt"/>
              <a:buAutoNum type="arabicPeriod"/>
            </a:pPr>
            <a:r>
              <a:rPr lang="en-AU" dirty="0" smtClean="0"/>
              <a:t>Utilise </a:t>
            </a:r>
            <a:r>
              <a:rPr lang="en-AU" dirty="0"/>
              <a:t>local </a:t>
            </a:r>
            <a:r>
              <a:rPr lang="en-AU" dirty="0" smtClean="0"/>
              <a:t>resources as much as possible</a:t>
            </a:r>
            <a:endParaRPr lang="en-AU" dirty="0"/>
          </a:p>
          <a:p>
            <a:pPr marL="450850" indent="-450850">
              <a:spcAft>
                <a:spcPts val="600"/>
              </a:spcAft>
              <a:buFont typeface="+mj-lt"/>
              <a:buAutoNum type="arabicPeriod"/>
            </a:pPr>
            <a:r>
              <a:rPr lang="en-AU" dirty="0" smtClean="0"/>
              <a:t>Can be applied at a rate that increases farmer profits through increasing yield and/or reducing fertiliser/water/pesticide/labour requirements. </a:t>
            </a:r>
          </a:p>
          <a:p>
            <a:pPr marL="450850" indent="-450850">
              <a:spcAft>
                <a:spcPts val="600"/>
              </a:spcAft>
              <a:buFont typeface="+mj-lt"/>
              <a:buAutoNum type="arabicPeriod"/>
            </a:pPr>
            <a:r>
              <a:rPr lang="en-AU" dirty="0" smtClean="0"/>
              <a:t>Improve profitability for biochar producer by selling a higher value product that provides benefits at low application rates</a:t>
            </a:r>
          </a:p>
          <a:p>
            <a:pPr marL="450850" indent="-450850">
              <a:spcAft>
                <a:spcPts val="600"/>
              </a:spcAft>
              <a:buFont typeface="+mj-lt"/>
              <a:buAutoNum type="arabicPeriod"/>
            </a:pPr>
            <a:r>
              <a:rPr lang="en-AU" dirty="0" smtClean="0"/>
              <a:t>Meets  national objective such as reduction in greenhouse gas emissions, heavy metal uptake, eutrophication, increase local employment, reduce expenditure on imported fertiliser</a:t>
            </a:r>
          </a:p>
          <a:p>
            <a:pPr>
              <a:buNone/>
            </a:pPr>
            <a:endParaRPr lang="en-AU"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1988297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Mixing pretreated biochar with  clay and NPK; Different Biochars with Rice</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1238994665"/>
              </p:ext>
            </p:extLst>
          </p:nvPr>
        </p:nvGraphicFramePr>
        <p:xfrm>
          <a:off x="819582" y="1398018"/>
          <a:ext cx="7858630" cy="35992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269506" y="3040420"/>
            <a:ext cx="3778065" cy="40011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000" b="0" dirty="0">
                <a:latin typeface="Century Gothic"/>
                <a:cs typeface="Century Gothic"/>
              </a:rPr>
              <a:t>Yield</a:t>
            </a:r>
            <a:r>
              <a:rPr lang="en-US" sz="2000" b="0" baseline="0" dirty="0">
                <a:latin typeface="Century Gothic"/>
                <a:cs typeface="Century Gothic"/>
              </a:rPr>
              <a:t> (</a:t>
            </a:r>
            <a:r>
              <a:rPr lang="en-US" sz="2000" b="0" baseline="0" dirty="0" err="1">
                <a:latin typeface="Century Gothic"/>
                <a:cs typeface="Century Gothic"/>
              </a:rPr>
              <a:t>Tonnes</a:t>
            </a:r>
            <a:r>
              <a:rPr lang="en-US" sz="2000" b="0" baseline="0" dirty="0">
                <a:latin typeface="Century Gothic"/>
                <a:cs typeface="Century Gothic"/>
              </a:rPr>
              <a:t>/ha</a:t>
            </a:r>
            <a:r>
              <a:rPr lang="en-US" sz="2000" b="0" dirty="0">
                <a:latin typeface="Century Gothic"/>
                <a:cs typeface="Century Gothic"/>
              </a:rPr>
              <a:t>)</a:t>
            </a:r>
          </a:p>
        </p:txBody>
      </p:sp>
      <p:sp>
        <p:nvSpPr>
          <p:cNvPr id="7" name="TextBox 6"/>
          <p:cNvSpPr txBox="1"/>
          <p:nvPr/>
        </p:nvSpPr>
        <p:spPr>
          <a:xfrm>
            <a:off x="1828800" y="2096868"/>
            <a:ext cx="596900" cy="646331"/>
          </a:xfrm>
          <a:prstGeom prst="rect">
            <a:avLst/>
          </a:prstGeom>
          <a:noFill/>
        </p:spPr>
        <p:txBody>
          <a:bodyPr wrap="square" rtlCol="0">
            <a:spAutoFit/>
          </a:bodyPr>
          <a:lstStyle/>
          <a:p>
            <a:r>
              <a:rPr lang="en-US" dirty="0" smtClean="0"/>
              <a:t>D</a:t>
            </a:r>
            <a:endParaRPr lang="en-US" dirty="0">
              <a:solidFill>
                <a:srgbClr val="000000"/>
              </a:solidFill>
            </a:endParaRPr>
          </a:p>
          <a:p>
            <a:endParaRPr lang="en-US" dirty="0"/>
          </a:p>
        </p:txBody>
      </p:sp>
      <p:sp>
        <p:nvSpPr>
          <p:cNvPr id="8" name="TextBox 7"/>
          <p:cNvSpPr txBox="1"/>
          <p:nvPr/>
        </p:nvSpPr>
        <p:spPr>
          <a:xfrm>
            <a:off x="6261100" y="1613237"/>
            <a:ext cx="444500" cy="369332"/>
          </a:xfrm>
          <a:prstGeom prst="rect">
            <a:avLst/>
          </a:prstGeom>
          <a:noFill/>
        </p:spPr>
        <p:txBody>
          <a:bodyPr wrap="square" rtlCol="0">
            <a:spAutoFit/>
          </a:bodyPr>
          <a:lstStyle/>
          <a:p>
            <a:r>
              <a:rPr lang="en-US" dirty="0" smtClean="0"/>
              <a:t>AB</a:t>
            </a:r>
            <a:endParaRPr lang="en-US" dirty="0"/>
          </a:p>
        </p:txBody>
      </p:sp>
      <p:sp>
        <p:nvSpPr>
          <p:cNvPr id="9" name="TextBox 8"/>
          <p:cNvSpPr txBox="1"/>
          <p:nvPr/>
        </p:nvSpPr>
        <p:spPr>
          <a:xfrm>
            <a:off x="1828800" y="5129508"/>
            <a:ext cx="6591300" cy="369332"/>
          </a:xfrm>
          <a:prstGeom prst="rect">
            <a:avLst/>
          </a:prstGeom>
          <a:noFill/>
        </p:spPr>
        <p:txBody>
          <a:bodyPr wrap="square" rtlCol="0">
            <a:spAutoFit/>
          </a:bodyPr>
          <a:lstStyle/>
          <a:p>
            <a:r>
              <a:rPr lang="en-US" dirty="0" smtClean="0"/>
              <a:t>CCF			MS-BCF		PH-BCF		HW-BCF		WS-BCF</a:t>
            </a:r>
            <a:endParaRPr lang="en-US" dirty="0"/>
          </a:p>
        </p:txBody>
      </p:sp>
      <p:sp>
        <p:nvSpPr>
          <p:cNvPr id="10" name="Rectangle 9"/>
          <p:cNvSpPr/>
          <p:nvPr/>
        </p:nvSpPr>
        <p:spPr>
          <a:xfrm>
            <a:off x="4287306" y="3244334"/>
            <a:ext cx="184666" cy="369332"/>
          </a:xfrm>
          <a:prstGeom prst="rect">
            <a:avLst/>
          </a:prstGeom>
        </p:spPr>
        <p:txBody>
          <a:bodyPr wrap="none">
            <a:spAutoFit/>
          </a:bodyPr>
          <a:lstStyle/>
          <a:p>
            <a:pPr fontAlgn="b"/>
            <a:endParaRPr lang="en-US" dirty="0">
              <a:solidFill>
                <a:srgbClr val="000000"/>
              </a:solidFill>
            </a:endParaRPr>
          </a:p>
        </p:txBody>
      </p:sp>
      <p:sp>
        <p:nvSpPr>
          <p:cNvPr id="11" name="TextBox 10"/>
          <p:cNvSpPr txBox="1"/>
          <p:nvPr/>
        </p:nvSpPr>
        <p:spPr>
          <a:xfrm>
            <a:off x="819582" y="5638800"/>
            <a:ext cx="7721600" cy="1477328"/>
          </a:xfrm>
          <a:prstGeom prst="rect">
            <a:avLst/>
          </a:prstGeom>
          <a:noFill/>
        </p:spPr>
        <p:txBody>
          <a:bodyPr wrap="square" rtlCol="0">
            <a:spAutoFit/>
          </a:bodyPr>
          <a:lstStyle/>
          <a:p>
            <a:r>
              <a:rPr lang="en-US" dirty="0" smtClean="0"/>
              <a:t>Chemical </a:t>
            </a:r>
            <a:r>
              <a:rPr lang="en-US" dirty="0"/>
              <a:t>compound fertilizer (CCF), maize straw (MS-BCF), peanut husk (PH-BCF), </a:t>
            </a:r>
            <a:r>
              <a:rPr lang="en-US" dirty="0" smtClean="0"/>
              <a:t>household waste (HW-</a:t>
            </a:r>
            <a:r>
              <a:rPr lang="en-US" dirty="0"/>
              <a:t>BCF) and </a:t>
            </a:r>
            <a:r>
              <a:rPr lang="en-US" dirty="0" smtClean="0"/>
              <a:t>wheat straw (</a:t>
            </a:r>
            <a:r>
              <a:rPr lang="en-US" dirty="0"/>
              <a:t>MW-BCF)) applied at 500kg/ha to rice </a:t>
            </a:r>
            <a:r>
              <a:rPr lang="en-US" dirty="0" smtClean="0"/>
              <a:t>paddy (Joseph et al 2013)</a:t>
            </a:r>
            <a:endParaRPr lang="en-US" dirty="0"/>
          </a:p>
          <a:p>
            <a:endParaRPr lang="en-US" dirty="0"/>
          </a:p>
          <a:p>
            <a:endParaRPr lang="en-US" dirty="0"/>
          </a:p>
        </p:txBody>
      </p:sp>
    </p:spTree>
    <p:extLst>
      <p:ext uri="{BB962C8B-B14F-4D97-AF65-F5344CB8AC3E}">
        <p14:creationId xmlns:p14="http://schemas.microsoft.com/office/powerpoint/2010/main" val="3313690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Mixing pretreated biochar with  clay and NPK; Different Biochars with Rice</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7" name="TextBox 6"/>
          <p:cNvSpPr txBox="1"/>
          <p:nvPr/>
        </p:nvSpPr>
        <p:spPr>
          <a:xfrm>
            <a:off x="1828800" y="2096868"/>
            <a:ext cx="596900" cy="646331"/>
          </a:xfrm>
          <a:prstGeom prst="rect">
            <a:avLst/>
          </a:prstGeom>
          <a:noFill/>
        </p:spPr>
        <p:txBody>
          <a:bodyPr wrap="square" rtlCol="0">
            <a:spAutoFit/>
          </a:bodyPr>
          <a:lstStyle/>
          <a:p>
            <a:r>
              <a:rPr lang="en-US" dirty="0" smtClean="0"/>
              <a:t>D</a:t>
            </a:r>
            <a:endParaRPr lang="en-US" dirty="0">
              <a:solidFill>
                <a:srgbClr val="000000"/>
              </a:solidFill>
            </a:endParaRPr>
          </a:p>
          <a:p>
            <a:endParaRPr lang="en-US" dirty="0"/>
          </a:p>
        </p:txBody>
      </p:sp>
      <p:sp>
        <p:nvSpPr>
          <p:cNvPr id="8" name="TextBox 7"/>
          <p:cNvSpPr txBox="1"/>
          <p:nvPr/>
        </p:nvSpPr>
        <p:spPr>
          <a:xfrm>
            <a:off x="6261100" y="1613237"/>
            <a:ext cx="444500" cy="369332"/>
          </a:xfrm>
          <a:prstGeom prst="rect">
            <a:avLst/>
          </a:prstGeom>
          <a:noFill/>
        </p:spPr>
        <p:txBody>
          <a:bodyPr wrap="square" rtlCol="0">
            <a:spAutoFit/>
          </a:bodyPr>
          <a:lstStyle/>
          <a:p>
            <a:r>
              <a:rPr lang="en-US" dirty="0" smtClean="0"/>
              <a:t>AB</a:t>
            </a:r>
            <a:endParaRPr lang="en-US" dirty="0"/>
          </a:p>
        </p:txBody>
      </p:sp>
      <p:sp>
        <p:nvSpPr>
          <p:cNvPr id="10" name="Rectangle 9"/>
          <p:cNvSpPr/>
          <p:nvPr/>
        </p:nvSpPr>
        <p:spPr>
          <a:xfrm>
            <a:off x="4287306" y="3244334"/>
            <a:ext cx="184666" cy="369332"/>
          </a:xfrm>
          <a:prstGeom prst="rect">
            <a:avLst/>
          </a:prstGeom>
        </p:spPr>
        <p:txBody>
          <a:bodyPr wrap="none">
            <a:spAutoFit/>
          </a:bodyPr>
          <a:lstStyle/>
          <a:p>
            <a:pPr fontAlgn="b"/>
            <a:endParaRPr lang="en-US" dirty="0">
              <a:solidFill>
                <a:srgbClr val="000000"/>
              </a:solidFill>
            </a:endParaRPr>
          </a:p>
        </p:txBody>
      </p:sp>
      <p:graphicFrame>
        <p:nvGraphicFramePr>
          <p:cNvPr id="12" name="表格 1"/>
          <p:cNvGraphicFramePr>
            <a:graphicFrameLocks noGrp="1"/>
          </p:cNvGraphicFramePr>
          <p:nvPr>
            <p:extLst>
              <p:ext uri="{D42A27DB-BD31-4B8C-83A1-F6EECF244321}">
                <p14:modId xmlns:p14="http://schemas.microsoft.com/office/powerpoint/2010/main" val="2638373739"/>
              </p:ext>
            </p:extLst>
          </p:nvPr>
        </p:nvGraphicFramePr>
        <p:xfrm>
          <a:off x="114301" y="1772530"/>
          <a:ext cx="9029702" cy="3953815"/>
        </p:xfrm>
        <a:graphic>
          <a:graphicData uri="http://schemas.openxmlformats.org/drawingml/2006/table">
            <a:tbl>
              <a:tblPr firstRow="1" firstCol="1" bandRow="1">
                <a:tableStyleId>{5C22544A-7EE6-4342-B048-85BDC9FD1C3A}</a:tableStyleId>
              </a:tblPr>
              <a:tblGrid>
                <a:gridCol w="989078"/>
                <a:gridCol w="1489436"/>
                <a:gridCol w="1989793"/>
                <a:gridCol w="1559253"/>
                <a:gridCol w="1419617"/>
                <a:gridCol w="1582525"/>
              </a:tblGrid>
              <a:tr h="1437751">
                <a:tc>
                  <a:txBody>
                    <a:bodyPr/>
                    <a:lstStyle/>
                    <a:p>
                      <a:pPr algn="ctr">
                        <a:spcAft>
                          <a:spcPts val="0"/>
                        </a:spcAft>
                      </a:pPr>
                      <a:r>
                        <a:rPr lang="en-US" sz="1800" kern="100" dirty="0" smtClean="0">
                          <a:solidFill>
                            <a:schemeClr val="tx1"/>
                          </a:solidFill>
                          <a:effectLst/>
                        </a:rPr>
                        <a:t>Treatment</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total nitrogen/(kg/ha )</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partial factor productivity of nitrogen/( kg/kg )</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chemeClr val="tx1"/>
                          </a:solidFill>
                          <a:effectLst/>
                        </a:rPr>
                        <a:t>The grain harvest index/( kg/kg )</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chemeClr val="tx1"/>
                          </a:solidFill>
                          <a:effectLst/>
                        </a:rPr>
                        <a:t>nitrogen harvest index/( kg/kg )</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nitrogen grain production efficiency of the crop/( kg/kg )</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BBF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210. 08</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39. 09</a:t>
                      </a:r>
                      <a:r>
                        <a:rPr lang="en-US" sz="1800" kern="100" baseline="30000">
                          <a:solidFill>
                            <a:schemeClr val="tx1"/>
                          </a:solidFill>
                          <a:effectLst/>
                        </a:rPr>
                        <a:t>dC</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0. 24</a:t>
                      </a:r>
                      <a:r>
                        <a:rPr lang="en-US" sz="1800" kern="100" baseline="30000">
                          <a:solidFill>
                            <a:schemeClr val="tx1"/>
                          </a:solidFill>
                          <a:effectLst/>
                        </a:rPr>
                        <a:t>cB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0. 70</a:t>
                      </a:r>
                      <a:r>
                        <a:rPr lang="en-US" sz="1800" kern="100" baseline="30000">
                          <a:solidFill>
                            <a:schemeClr val="tx1"/>
                          </a:solidFill>
                          <a:effectLst/>
                        </a:rPr>
                        <a:t>cD</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46. 09</a:t>
                      </a:r>
                      <a:r>
                        <a:rPr lang="en-US" sz="1800" kern="100" baseline="30000">
                          <a:solidFill>
                            <a:schemeClr val="tx1"/>
                          </a:solidFill>
                          <a:effectLst/>
                        </a:rPr>
                        <a:t>dD</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WSF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168. 05</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68. 05</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0. 28</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0. 76</a:t>
                      </a:r>
                      <a:r>
                        <a:rPr lang="en-US" sz="1800" kern="100" baseline="30000">
                          <a:solidFill>
                            <a:schemeClr val="tx1"/>
                          </a:solidFill>
                          <a:effectLst/>
                        </a:rPr>
                        <a:t>bAB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56. 57</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MSF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168. 05</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52. 15</a:t>
                      </a:r>
                      <a:r>
                        <a:rPr lang="en-US" sz="1800" kern="100" baseline="30000">
                          <a:solidFill>
                            <a:schemeClr val="tx1"/>
                          </a:solidFill>
                          <a:effectLst/>
                        </a:rPr>
                        <a:t>cB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0. 26</a:t>
                      </a:r>
                      <a:r>
                        <a:rPr lang="en-US" sz="1800" kern="100" baseline="30000">
                          <a:solidFill>
                            <a:schemeClr val="tx1"/>
                          </a:solidFill>
                          <a:effectLst/>
                        </a:rPr>
                        <a:t>abAB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0. 76</a:t>
                      </a:r>
                      <a:r>
                        <a:rPr lang="en-US" sz="1800" kern="100" baseline="30000">
                          <a:solidFill>
                            <a:schemeClr val="tx1"/>
                          </a:solidFill>
                          <a:effectLst/>
                        </a:rPr>
                        <a:t>bB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55. 85</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PHF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168. 05</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60. 48</a:t>
                      </a:r>
                      <a:r>
                        <a:rPr lang="en-US" sz="1800" kern="100" baseline="30000">
                          <a:solidFill>
                            <a:schemeClr val="tx1"/>
                          </a:solidFill>
                          <a:effectLst/>
                        </a:rPr>
                        <a:t>abcAB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0. 28</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0. 72</a:t>
                      </a:r>
                      <a:r>
                        <a:rPr lang="en-US" sz="1800" kern="100" baseline="30000">
                          <a:solidFill>
                            <a:schemeClr val="tx1"/>
                          </a:solidFill>
                          <a:effectLst/>
                        </a:rPr>
                        <a:t>cC</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53. 07</a:t>
                      </a:r>
                      <a:r>
                        <a:rPr lang="en-US" sz="1800" kern="100" baseline="30000">
                          <a:solidFill>
                            <a:schemeClr val="tx1"/>
                          </a:solidFill>
                          <a:effectLst/>
                        </a:rPr>
                        <a:t>bB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PMF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168. 05</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53. 54</a:t>
                      </a:r>
                      <a:r>
                        <a:rPr lang="en-US" sz="1800" kern="100" baseline="30000">
                          <a:solidFill>
                            <a:schemeClr val="tx1"/>
                          </a:solidFill>
                          <a:effectLst/>
                        </a:rPr>
                        <a:t>bcB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0. 25</a:t>
                      </a:r>
                      <a:r>
                        <a:rPr lang="en-US" sz="1800" kern="100" baseline="30000">
                          <a:solidFill>
                            <a:schemeClr val="tx1"/>
                          </a:solidFill>
                          <a:effectLst/>
                        </a:rPr>
                        <a:t>bcAB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0. 75</a:t>
                      </a:r>
                      <a:r>
                        <a:rPr lang="en-US" sz="1800" kern="100" baseline="30000">
                          <a:solidFill>
                            <a:schemeClr val="tx1"/>
                          </a:solidFill>
                          <a:effectLst/>
                        </a:rPr>
                        <a:t>bB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50. 72cC</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419344">
                <a:tc>
                  <a:txBody>
                    <a:bodyPr/>
                    <a:lstStyle/>
                    <a:p>
                      <a:pPr algn="ctr">
                        <a:spcAft>
                          <a:spcPts val="0"/>
                        </a:spcAft>
                      </a:pPr>
                      <a:r>
                        <a:rPr lang="en-US" sz="1800" kern="100">
                          <a:solidFill>
                            <a:schemeClr val="tx1"/>
                          </a:solidFill>
                          <a:effectLst/>
                        </a:rPr>
                        <a:t>HWF</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168. 05</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62. 01</a:t>
                      </a:r>
                      <a:r>
                        <a:rPr lang="en-US" sz="1800" kern="100" baseline="30000">
                          <a:solidFill>
                            <a:schemeClr val="tx1"/>
                          </a:solidFill>
                          <a:effectLst/>
                        </a:rPr>
                        <a:t>abAB</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0. 27</a:t>
                      </a:r>
                      <a:r>
                        <a:rPr lang="en-US" sz="1800" kern="100" baseline="30000">
                          <a:solidFill>
                            <a:schemeClr val="tx1"/>
                          </a:solidFill>
                          <a:effectLst/>
                        </a:rPr>
                        <a:t>abA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a:solidFill>
                            <a:schemeClr val="tx1"/>
                          </a:solidFill>
                          <a:effectLst/>
                        </a:rPr>
                        <a:t>0. 79</a:t>
                      </a:r>
                      <a:r>
                        <a:rPr lang="en-US" sz="1800" kern="100" baseline="30000">
                          <a:solidFill>
                            <a:schemeClr val="tx1"/>
                          </a:solidFill>
                          <a:effectLst/>
                        </a:rPr>
                        <a:t>aA</a:t>
                      </a:r>
                      <a:endParaRPr lang="zh-CN" sz="18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chemeClr val="tx1"/>
                          </a:solidFill>
                          <a:effectLst/>
                        </a:rPr>
                        <a:t>57. 03</a:t>
                      </a:r>
                      <a:r>
                        <a:rPr lang="en-US" sz="1800" kern="100" baseline="30000" dirty="0">
                          <a:solidFill>
                            <a:schemeClr val="tx1"/>
                          </a:solidFill>
                          <a:effectLst/>
                        </a:rPr>
                        <a:t>aA</a:t>
                      </a:r>
                      <a:endParaRPr lang="zh-CN" sz="1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419085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Mixing pretreated biochar with  clay and NPK; Different Biochars with Peppers</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grpSp>
        <p:nvGrpSpPr>
          <p:cNvPr id="17" name="Group 16"/>
          <p:cNvGrpSpPr/>
          <p:nvPr/>
        </p:nvGrpSpPr>
        <p:grpSpPr>
          <a:xfrm>
            <a:off x="170019" y="1486097"/>
            <a:ext cx="8834281" cy="4664235"/>
            <a:chOff x="253218" y="1181686"/>
            <a:chExt cx="11732455" cy="4968646"/>
          </a:xfrm>
        </p:grpSpPr>
        <p:graphicFrame>
          <p:nvGraphicFramePr>
            <p:cNvPr id="18" name="图表 1"/>
            <p:cNvGraphicFramePr>
              <a:graphicFrameLocks/>
            </p:cNvGraphicFramePr>
            <p:nvPr>
              <p:extLst>
                <p:ext uri="{D42A27DB-BD31-4B8C-83A1-F6EECF244321}">
                  <p14:modId xmlns:p14="http://schemas.microsoft.com/office/powerpoint/2010/main" val="2220668620"/>
                </p:ext>
              </p:extLst>
            </p:nvPr>
          </p:nvGraphicFramePr>
          <p:xfrm>
            <a:off x="6865034" y="1410286"/>
            <a:ext cx="5120639" cy="4076114"/>
          </p:xfrm>
          <a:graphic>
            <a:graphicData uri="http://schemas.openxmlformats.org/drawingml/2006/chart">
              <c:chart xmlns:c="http://schemas.openxmlformats.org/drawingml/2006/chart" xmlns:r="http://schemas.openxmlformats.org/officeDocument/2006/relationships" r:id="rId3"/>
            </a:graphicData>
          </a:graphic>
        </p:graphicFrame>
        <p:sp>
          <p:nvSpPr>
            <p:cNvPr id="19" name="文本框 2"/>
            <p:cNvSpPr txBox="1"/>
            <p:nvPr/>
          </p:nvSpPr>
          <p:spPr>
            <a:xfrm>
              <a:off x="7019778" y="5565557"/>
              <a:ext cx="4895556" cy="584775"/>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 Effect of different fertilization treatments on agronomic N use efficiency of green pepper</a:t>
              </a:r>
              <a:endParaRPr lang="zh-CN" altLang="en-US" sz="1600" b="1" dirty="0">
                <a:latin typeface="Times New Roman" panose="02020603050405020304" pitchFamily="18" charset="0"/>
                <a:cs typeface="Times New Roman" panose="02020603050405020304" pitchFamily="18" charset="0"/>
              </a:endParaRPr>
            </a:p>
          </p:txBody>
        </p:sp>
        <p:sp>
          <p:nvSpPr>
            <p:cNvPr id="20" name="文本框 3"/>
            <p:cNvSpPr txBox="1"/>
            <p:nvPr/>
          </p:nvSpPr>
          <p:spPr>
            <a:xfrm rot="10800000">
              <a:off x="6376554" y="1434905"/>
              <a:ext cx="430887" cy="3718278"/>
            </a:xfrm>
            <a:prstGeom prst="rect">
              <a:avLst/>
            </a:prstGeom>
            <a:noFill/>
          </p:spPr>
          <p:txBody>
            <a:bodyPr vert="eaVert" wrap="square" rtlCol="0">
              <a:spAutoFit/>
            </a:bodyPr>
            <a:lstStyle/>
            <a:p>
              <a:pPr algn="ctr"/>
              <a:r>
                <a:rPr lang="en-US" altLang="zh-CN" sz="1600" b="1" dirty="0" smtClean="0">
                  <a:latin typeface="Times New Roman" panose="02020603050405020304" pitchFamily="18" charset="0"/>
                  <a:cs typeface="Times New Roman" panose="02020603050405020304" pitchFamily="18" charset="0"/>
                </a:rPr>
                <a:t>Agronomic </a:t>
              </a:r>
              <a:r>
                <a:rPr lang="en-US" altLang="zh-CN" sz="1600" b="1" dirty="0">
                  <a:latin typeface="Times New Roman" panose="02020603050405020304" pitchFamily="18" charset="0"/>
                  <a:cs typeface="Times New Roman" panose="02020603050405020304" pitchFamily="18" charset="0"/>
                </a:rPr>
                <a:t>N use </a:t>
              </a:r>
              <a:r>
                <a:rPr lang="en-US" altLang="zh-CN" sz="1600" b="1" dirty="0" smtClean="0">
                  <a:latin typeface="Times New Roman" panose="02020603050405020304" pitchFamily="18" charset="0"/>
                  <a:cs typeface="Times New Roman" panose="02020603050405020304" pitchFamily="18" charset="0"/>
                </a:rPr>
                <a:t>efficiency(Kg/Kg</a:t>
              </a:r>
              <a:r>
                <a:rPr lang="zh-CN" altLang="en-US" sz="1600" b="1"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21" name="图表 4"/>
            <p:cNvGraphicFramePr>
              <a:graphicFrameLocks/>
            </p:cNvGraphicFramePr>
            <p:nvPr>
              <p:extLst>
                <p:ext uri="{D42A27DB-BD31-4B8C-83A1-F6EECF244321}">
                  <p14:modId xmlns:p14="http://schemas.microsoft.com/office/powerpoint/2010/main" val="1791197123"/>
                </p:ext>
              </p:extLst>
            </p:nvPr>
          </p:nvGraphicFramePr>
          <p:xfrm>
            <a:off x="990973" y="1181686"/>
            <a:ext cx="4358950" cy="4224715"/>
          </p:xfrm>
          <a:graphic>
            <a:graphicData uri="http://schemas.openxmlformats.org/drawingml/2006/chart">
              <c:chart xmlns:c="http://schemas.openxmlformats.org/drawingml/2006/chart" xmlns:r="http://schemas.openxmlformats.org/officeDocument/2006/relationships" r:id="rId4"/>
            </a:graphicData>
          </a:graphic>
        </p:graphicFrame>
        <p:sp>
          <p:nvSpPr>
            <p:cNvPr id="22" name="矩形 5"/>
            <p:cNvSpPr/>
            <p:nvPr/>
          </p:nvSpPr>
          <p:spPr>
            <a:xfrm>
              <a:off x="468661" y="5565557"/>
              <a:ext cx="5014818" cy="584775"/>
            </a:xfrm>
            <a:prstGeom prst="rect">
              <a:avLst/>
            </a:prstGeom>
          </p:spPr>
          <p:txBody>
            <a:bodyPr wrap="square">
              <a:spAutoFit/>
            </a:bodyPr>
            <a:lstStyle/>
            <a:p>
              <a:pPr algn="ctr"/>
              <a:r>
                <a:rPr lang="en-US" altLang="zh-CN" sz="1600" b="1" dirty="0">
                  <a:latin typeface="Calibri" panose="020F0502020204030204" pitchFamily="34" charset="0"/>
                </a:rPr>
                <a:t>Effect of different fertilization </a:t>
              </a:r>
              <a:r>
                <a:rPr lang="en-US" altLang="zh-CN" sz="1600" b="1" dirty="0">
                  <a:latin typeface="Times New Roman" panose="02020603050405020304" pitchFamily="18" charset="0"/>
                  <a:cs typeface="Times New Roman" panose="02020603050405020304" pitchFamily="18" charset="0"/>
                </a:rPr>
                <a:t>treatments</a:t>
              </a:r>
              <a:r>
                <a:rPr lang="en-US" altLang="zh-CN" sz="1600" b="1" dirty="0">
                  <a:latin typeface="Calibri" panose="020F0502020204030204" pitchFamily="34" charset="0"/>
                </a:rPr>
                <a:t> on yield of green pepper</a:t>
              </a:r>
              <a:endParaRPr lang="zh-CN" altLang="en-US" sz="1600" b="1" dirty="0">
                <a:latin typeface="Calibri" panose="020F0502020204030204" pitchFamily="34" charset="0"/>
              </a:endParaRPr>
            </a:p>
          </p:txBody>
        </p:sp>
        <p:sp>
          <p:nvSpPr>
            <p:cNvPr id="23" name="文本框 6"/>
            <p:cNvSpPr txBox="1"/>
            <p:nvPr/>
          </p:nvSpPr>
          <p:spPr>
            <a:xfrm rot="10800000">
              <a:off x="253218" y="1434905"/>
              <a:ext cx="430887" cy="3718278"/>
            </a:xfrm>
            <a:prstGeom prst="rect">
              <a:avLst/>
            </a:prstGeom>
            <a:noFill/>
          </p:spPr>
          <p:txBody>
            <a:bodyPr vert="eaVert" wrap="square" rtlCol="0">
              <a:spAutoFit/>
            </a:bodyPr>
            <a:lstStyle/>
            <a:p>
              <a:pPr algn="ctr"/>
              <a:r>
                <a:rPr lang="en-US" altLang="zh-CN" sz="1600" b="1" dirty="0">
                  <a:latin typeface="Times New Roman" panose="02020603050405020304" pitchFamily="18" charset="0"/>
                  <a:cs typeface="Times New Roman" panose="02020603050405020304" pitchFamily="18" charset="0"/>
                </a:rPr>
                <a:t>T</a:t>
              </a:r>
              <a:r>
                <a:rPr lang="en-US" altLang="zh-CN" sz="1600" b="1" dirty="0" smtClean="0">
                  <a:latin typeface="Times New Roman" panose="02020603050405020304" pitchFamily="18" charset="0"/>
                  <a:cs typeface="Times New Roman" panose="02020603050405020304" pitchFamily="18" charset="0"/>
                </a:rPr>
                <a:t>he </a:t>
              </a:r>
              <a:r>
                <a:rPr lang="en-US" altLang="zh-CN" sz="1600" b="1" dirty="0">
                  <a:latin typeface="Times New Roman" panose="02020603050405020304" pitchFamily="18" charset="0"/>
                  <a:cs typeface="Times New Roman" panose="02020603050405020304" pitchFamily="18" charset="0"/>
                </a:rPr>
                <a:t>yield of green </a:t>
              </a:r>
              <a:r>
                <a:rPr lang="en-US" altLang="zh-CN" sz="1600" b="1" dirty="0" smtClean="0">
                  <a:latin typeface="Times New Roman" panose="02020603050405020304" pitchFamily="18" charset="0"/>
                  <a:cs typeface="Times New Roman" panose="02020603050405020304" pitchFamily="18" charset="0"/>
                </a:rPr>
                <a:t>pepper</a:t>
              </a:r>
              <a:r>
                <a:rPr lang="zh-CN" altLang="en-US"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10</a:t>
              </a:r>
              <a:r>
                <a:rPr lang="en-US" altLang="zh-CN" sz="1600" b="1" baseline="30000" dirty="0" smtClean="0">
                  <a:latin typeface="Times New Roman" panose="02020603050405020304" pitchFamily="18" charset="0"/>
                  <a:cs typeface="Times New Roman" panose="02020603050405020304" pitchFamily="18" charset="0"/>
                </a:rPr>
                <a:t>3</a:t>
              </a:r>
              <a:r>
                <a:rPr lang="en-US" altLang="zh-CN" sz="1600" b="1" dirty="0" smtClean="0">
                  <a:latin typeface="Times New Roman" panose="02020603050405020304" pitchFamily="18" charset="0"/>
                  <a:cs typeface="Times New Roman" panose="02020603050405020304" pitchFamily="18" charset="0"/>
                </a:rPr>
                <a:t>kg/hm</a:t>
              </a:r>
              <a:r>
                <a:rPr lang="en-US" altLang="zh-CN" sz="1600" b="1" baseline="30000" dirty="0" smtClean="0">
                  <a:latin typeface="Times New Roman" panose="02020603050405020304" pitchFamily="18" charset="0"/>
                  <a:cs typeface="Times New Roman" panose="02020603050405020304" pitchFamily="18" charset="0"/>
                </a:rPr>
                <a:t>2</a:t>
              </a:r>
              <a:r>
                <a:rPr lang="zh-CN" altLang="en-US" sz="1600" b="1"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50826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Mixing pretreated biochar with  clay and NPK; Different Biochars with Peppers</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grpSp>
        <p:nvGrpSpPr>
          <p:cNvPr id="12" name="Group 11"/>
          <p:cNvGrpSpPr/>
          <p:nvPr/>
        </p:nvGrpSpPr>
        <p:grpSpPr>
          <a:xfrm>
            <a:off x="88900" y="2070415"/>
            <a:ext cx="9055100" cy="4368485"/>
            <a:chOff x="309070" y="771800"/>
            <a:chExt cx="11882930" cy="5030810"/>
          </a:xfrm>
        </p:grpSpPr>
        <p:graphicFrame>
          <p:nvGraphicFramePr>
            <p:cNvPr id="13" name="图表 3"/>
            <p:cNvGraphicFramePr>
              <a:graphicFrameLocks/>
            </p:cNvGraphicFramePr>
            <p:nvPr>
              <p:extLst>
                <p:ext uri="{D42A27DB-BD31-4B8C-83A1-F6EECF244321}">
                  <p14:modId xmlns:p14="http://schemas.microsoft.com/office/powerpoint/2010/main" val="1076755429"/>
                </p:ext>
              </p:extLst>
            </p:nvPr>
          </p:nvGraphicFramePr>
          <p:xfrm>
            <a:off x="722606" y="853511"/>
            <a:ext cx="4932056" cy="4290645"/>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4"/>
            <p:cNvSpPr txBox="1"/>
            <p:nvPr/>
          </p:nvSpPr>
          <p:spPr>
            <a:xfrm>
              <a:off x="770736" y="5279390"/>
              <a:ext cx="4967785" cy="523220"/>
            </a:xfrm>
            <a:prstGeom prst="rect">
              <a:avLst/>
            </a:prstGeom>
            <a:noFill/>
          </p:spPr>
          <p:txBody>
            <a:bodyPr wrap="square" rtlCol="0">
              <a:spAutoFit/>
            </a:bodyPr>
            <a:lstStyle/>
            <a:p>
              <a:pPr algn="ctr"/>
              <a:r>
                <a:rPr lang="en-US" altLang="zh-CN" sz="1400" b="1" dirty="0" smtClean="0">
                  <a:latin typeface="Times New Roman" panose="02020603050405020304" pitchFamily="18" charset="0"/>
                  <a:cs typeface="Times New Roman" panose="02020603050405020304" pitchFamily="18" charset="0"/>
                </a:rPr>
                <a:t>Effect of different fertilization treatments on the Vitamin C of green pepper</a:t>
              </a:r>
              <a:endParaRPr lang="zh-CN" altLang="en-US" sz="1400" b="1" dirty="0">
                <a:latin typeface="Times New Roman" panose="02020603050405020304" pitchFamily="18" charset="0"/>
                <a:cs typeface="Times New Roman" panose="02020603050405020304" pitchFamily="18" charset="0"/>
              </a:endParaRPr>
            </a:p>
          </p:txBody>
        </p:sp>
        <p:sp>
          <p:nvSpPr>
            <p:cNvPr id="15" name="文本框 5"/>
            <p:cNvSpPr txBox="1"/>
            <p:nvPr/>
          </p:nvSpPr>
          <p:spPr>
            <a:xfrm rot="10800000">
              <a:off x="309070" y="1041007"/>
              <a:ext cx="461665" cy="2560319"/>
            </a:xfrm>
            <a:prstGeom prst="rect">
              <a:avLst/>
            </a:prstGeom>
            <a:noFill/>
          </p:spPr>
          <p:txBody>
            <a:bodyPr vert="eaVert" wrap="square" rtlCol="0">
              <a:spAutoFit/>
            </a:bodyPr>
            <a:lstStyle/>
            <a:p>
              <a:pPr algn="ctr"/>
              <a:r>
                <a:rPr lang="en-US" altLang="zh-CN" b="1" dirty="0" smtClean="0">
                  <a:latin typeface="Times New Roman" panose="02020603050405020304" pitchFamily="18" charset="0"/>
                  <a:cs typeface="Times New Roman" panose="02020603050405020304" pitchFamily="18" charset="0"/>
                </a:rPr>
                <a:t>Vitamin</a:t>
              </a:r>
              <a:r>
                <a:rPr lang="en-US" altLang="zh-CN"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C(mg/kg</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graphicFrame>
          <p:nvGraphicFramePr>
            <p:cNvPr id="16" name="图表 6"/>
            <p:cNvGraphicFramePr>
              <a:graphicFrameLocks/>
            </p:cNvGraphicFramePr>
            <p:nvPr>
              <p:extLst>
                <p:ext uri="{D42A27DB-BD31-4B8C-83A1-F6EECF244321}">
                  <p14:modId xmlns:p14="http://schemas.microsoft.com/office/powerpoint/2010/main" val="2178143513"/>
                </p:ext>
              </p:extLst>
            </p:nvPr>
          </p:nvGraphicFramePr>
          <p:xfrm>
            <a:off x="7220858" y="771800"/>
            <a:ext cx="4561922" cy="4243405"/>
          </p:xfrm>
          <a:graphic>
            <a:graphicData uri="http://schemas.openxmlformats.org/drawingml/2006/chart">
              <c:chart xmlns:c="http://schemas.openxmlformats.org/drawingml/2006/chart" xmlns:r="http://schemas.openxmlformats.org/officeDocument/2006/relationships" r:id="rId4"/>
            </a:graphicData>
          </a:graphic>
        </p:graphicFrame>
        <p:sp>
          <p:nvSpPr>
            <p:cNvPr id="24" name="文本框 8"/>
            <p:cNvSpPr txBox="1"/>
            <p:nvPr/>
          </p:nvSpPr>
          <p:spPr>
            <a:xfrm>
              <a:off x="7165075" y="5279390"/>
              <a:ext cx="5026925" cy="523220"/>
            </a:xfrm>
            <a:prstGeom prst="rect">
              <a:avLst/>
            </a:prstGeom>
            <a:noFill/>
          </p:spPr>
          <p:txBody>
            <a:bodyPr wrap="square" rtlCol="0">
              <a:spAutoFit/>
            </a:bodyPr>
            <a:lstStyle/>
            <a:p>
              <a:pPr algn="ctr"/>
              <a:r>
                <a:rPr lang="en-US" altLang="zh-CN" sz="1400" b="1" dirty="0" smtClean="0">
                  <a:latin typeface="Times New Roman" panose="02020603050405020304" pitchFamily="18" charset="0"/>
                  <a:cs typeface="Times New Roman" panose="02020603050405020304" pitchFamily="18" charset="0"/>
                </a:rPr>
                <a:t>Effect of different fertilization treatments on the </a:t>
              </a:r>
              <a:r>
                <a:rPr lang="en-US" altLang="zh-CN" sz="1400" b="1" dirty="0">
                  <a:latin typeface="Times New Roman" panose="02020603050405020304" pitchFamily="18" charset="0"/>
                  <a:cs typeface="Times New Roman" panose="02020603050405020304" pitchFamily="18" charset="0"/>
                </a:rPr>
                <a:t>Soluble </a:t>
              </a:r>
              <a:r>
                <a:rPr lang="en-US" altLang="zh-CN" sz="1400" b="1" dirty="0" smtClean="0">
                  <a:latin typeface="Times New Roman" panose="02020603050405020304" pitchFamily="18" charset="0"/>
                  <a:cs typeface="Times New Roman" panose="02020603050405020304" pitchFamily="18" charset="0"/>
                </a:rPr>
                <a:t>protein of green pepper</a:t>
              </a:r>
              <a:endParaRPr lang="zh-CN" altLang="en-US" sz="1400" b="1" dirty="0">
                <a:latin typeface="Times New Roman" panose="02020603050405020304" pitchFamily="18" charset="0"/>
                <a:cs typeface="Times New Roman" panose="02020603050405020304" pitchFamily="18" charset="0"/>
              </a:endParaRPr>
            </a:p>
          </p:txBody>
        </p:sp>
        <p:sp>
          <p:nvSpPr>
            <p:cNvPr id="25" name="文本框 9"/>
            <p:cNvSpPr txBox="1"/>
            <p:nvPr/>
          </p:nvSpPr>
          <p:spPr>
            <a:xfrm rot="10800000">
              <a:off x="6604306" y="1607706"/>
              <a:ext cx="461665" cy="2560319"/>
            </a:xfrm>
            <a:prstGeom prst="rect">
              <a:avLst/>
            </a:prstGeom>
            <a:noFill/>
          </p:spPr>
          <p:txBody>
            <a:bodyPr vert="eaVert" wrap="square" rtlCol="0">
              <a:spAutoFit/>
            </a:bodyPr>
            <a:lstStyle/>
            <a:p>
              <a:pPr algn="ctr"/>
              <a:r>
                <a:rPr lang="en-US" altLang="zh-CN" b="1" dirty="0">
                  <a:latin typeface="Times New Roman" panose="02020603050405020304" pitchFamily="18" charset="0"/>
                  <a:cs typeface="Times New Roman" panose="02020603050405020304" pitchFamily="18" charset="0"/>
                </a:rPr>
                <a:t>Soluble protein(g/kg</a:t>
              </a:r>
              <a:r>
                <a:rPr lang="zh-CN" altLang="en-US" b="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37206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Example from China </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3" name="Rectangle 2"/>
          <p:cNvSpPr/>
          <p:nvPr/>
        </p:nvSpPr>
        <p:spPr>
          <a:xfrm>
            <a:off x="0" y="1236132"/>
            <a:ext cx="9144000" cy="56218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282575" y="1524000"/>
            <a:ext cx="8382000" cy="4832093"/>
          </a:xfrm>
          <a:prstGeom prst="rect">
            <a:avLst/>
          </a:prstGeom>
        </p:spPr>
        <p:txBody>
          <a:bodyPr wrap="square">
            <a:spAutoFit/>
          </a:bodyPr>
          <a:lstStyle/>
          <a:p>
            <a:pPr marL="285750" indent="-285750">
              <a:buFont typeface="Arial"/>
              <a:buChar char="•"/>
              <a:defRPr/>
            </a:pPr>
            <a:r>
              <a:rPr lang="en-US" sz="2800" dirty="0" smtClean="0"/>
              <a:t>Wheat Straw </a:t>
            </a:r>
            <a:r>
              <a:rPr lang="en-US" sz="2800" smtClean="0"/>
              <a:t>Biochar was  </a:t>
            </a:r>
            <a:r>
              <a:rPr lang="en-US" sz="2800" dirty="0"/>
              <a:t>activated with 50% strength H3PO4  in a ratio of  </a:t>
            </a:r>
            <a:r>
              <a:rPr lang="en-US" sz="2800" dirty="0" smtClean="0"/>
              <a:t>3parts </a:t>
            </a:r>
            <a:r>
              <a:rPr lang="en-US" sz="2800" dirty="0"/>
              <a:t>acid/100 </a:t>
            </a:r>
            <a:r>
              <a:rPr lang="en-US" sz="2800" dirty="0" smtClean="0"/>
              <a:t>parts wheat </a:t>
            </a:r>
            <a:r>
              <a:rPr lang="en-US" sz="2800" dirty="0"/>
              <a:t>straw </a:t>
            </a:r>
            <a:r>
              <a:rPr lang="en-US" sz="2800" dirty="0" smtClean="0"/>
              <a:t>.  </a:t>
            </a:r>
          </a:p>
          <a:p>
            <a:pPr marL="285750" indent="-285750">
              <a:buFont typeface="Arial"/>
              <a:buChar char="•"/>
              <a:defRPr/>
            </a:pPr>
            <a:r>
              <a:rPr lang="en-US" sz="2800" dirty="0" smtClean="0"/>
              <a:t>The mixture was allowed to stand for 10 hours at 60C</a:t>
            </a:r>
            <a:endParaRPr lang="en-US" sz="2800" dirty="0"/>
          </a:p>
          <a:p>
            <a:pPr marL="285750" indent="-285750">
              <a:buFont typeface="Arial"/>
              <a:buChar char="•"/>
              <a:defRPr/>
            </a:pPr>
            <a:r>
              <a:rPr lang="en-US" sz="2800" dirty="0" smtClean="0"/>
              <a:t>Minerals and urea were added to this mixture in the ratio of</a:t>
            </a:r>
          </a:p>
          <a:p>
            <a:pPr marL="285750" indent="-285750">
              <a:buFont typeface="Arial"/>
              <a:buChar char="•"/>
              <a:defRPr/>
            </a:pPr>
            <a:r>
              <a:rPr lang="en-US" sz="2800" dirty="0" smtClean="0"/>
              <a:t>120 parts Activated </a:t>
            </a:r>
            <a:r>
              <a:rPr lang="en-US" sz="2800" dirty="0"/>
              <a:t>WS/</a:t>
            </a:r>
            <a:r>
              <a:rPr lang="en-US" sz="2800" dirty="0" smtClean="0"/>
              <a:t>10 urea</a:t>
            </a:r>
            <a:r>
              <a:rPr lang="en-US" sz="2800" dirty="0"/>
              <a:t>/5 dolomite/</a:t>
            </a:r>
            <a:r>
              <a:rPr lang="en-US" sz="2800" dirty="0" smtClean="0"/>
              <a:t>10 clay</a:t>
            </a:r>
            <a:r>
              <a:rPr lang="en-US" sz="2800" dirty="0"/>
              <a:t>/6 ash/6 basalt/5 Apatite/5 Fe</a:t>
            </a:r>
            <a:r>
              <a:rPr lang="en-US" sz="2800" baseline="-25000" dirty="0"/>
              <a:t>2</a:t>
            </a:r>
            <a:r>
              <a:rPr lang="en-US" sz="2800" dirty="0"/>
              <a:t>O</a:t>
            </a:r>
            <a:r>
              <a:rPr lang="en-US" sz="2800" baseline="-25000" dirty="0"/>
              <a:t>3</a:t>
            </a:r>
            <a:r>
              <a:rPr lang="en-AU" sz="2800" dirty="0"/>
              <a:t> </a:t>
            </a:r>
            <a:endParaRPr lang="en-AU" sz="2800" dirty="0" smtClean="0"/>
          </a:p>
          <a:p>
            <a:pPr marL="285750" indent="-285750">
              <a:buFont typeface="Arial"/>
              <a:buChar char="•"/>
              <a:defRPr/>
            </a:pPr>
            <a:r>
              <a:rPr lang="en-AU" sz="2800" dirty="0" smtClean="0"/>
              <a:t>Material was pyrolysed at 450C</a:t>
            </a:r>
            <a:endParaRPr lang="en-US" sz="2800" dirty="0"/>
          </a:p>
          <a:p>
            <a:pPr marL="285750" indent="-285750">
              <a:buFont typeface="Arial"/>
              <a:buChar char="•"/>
              <a:defRPr/>
            </a:pPr>
            <a:r>
              <a:rPr lang="en-US" sz="2800" dirty="0" smtClean="0"/>
              <a:t> Mixed with </a:t>
            </a:r>
            <a:r>
              <a:rPr lang="en-US" sz="2800" dirty="0" err="1" smtClean="0"/>
              <a:t>Diammonium</a:t>
            </a:r>
            <a:r>
              <a:rPr lang="en-US" sz="2800" dirty="0" smtClean="0"/>
              <a:t> </a:t>
            </a:r>
            <a:r>
              <a:rPr lang="en-US" sz="2800" dirty="0"/>
              <a:t>phosphate + </a:t>
            </a:r>
            <a:r>
              <a:rPr lang="en-US" sz="2800" dirty="0" err="1"/>
              <a:t>KCl</a:t>
            </a:r>
            <a:r>
              <a:rPr lang="en-US" sz="2800" dirty="0"/>
              <a:t> + KOH + Urea + P </a:t>
            </a:r>
            <a:r>
              <a:rPr lang="en-US" sz="2800" dirty="0" smtClean="0"/>
              <a:t>acid and then granulate d and dried at 40C</a:t>
            </a:r>
            <a:endParaRPr lang="en-US" sz="2800" dirty="0"/>
          </a:p>
        </p:txBody>
      </p:sp>
    </p:spTree>
    <p:extLst>
      <p:ext uri="{BB962C8B-B14F-4D97-AF65-F5344CB8AC3E}">
        <p14:creationId xmlns:p14="http://schemas.microsoft.com/office/powerpoint/2010/main" val="3511184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Properties </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3" name="Rectangle 2"/>
          <p:cNvSpPr/>
          <p:nvPr/>
        </p:nvSpPr>
        <p:spPr>
          <a:xfrm>
            <a:off x="0" y="1236132"/>
            <a:ext cx="9144000" cy="56218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1" y="4303805"/>
            <a:ext cx="9143999" cy="1569660"/>
          </a:xfrm>
          <a:prstGeom prst="rect">
            <a:avLst/>
          </a:prstGeom>
        </p:spPr>
        <p:txBody>
          <a:bodyPr wrap="square">
            <a:spAutoFit/>
          </a:bodyPr>
          <a:lstStyle/>
          <a:p>
            <a:r>
              <a:rPr lang="en-US" altLang="zh-CN" sz="2400" dirty="0"/>
              <a:t>Type	</a:t>
            </a:r>
            <a:r>
              <a:rPr lang="en-US" altLang="zh-CN" sz="2400" dirty="0" smtClean="0"/>
              <a:t>				pH</a:t>
            </a:r>
            <a:r>
              <a:rPr lang="en-US" altLang="zh-CN" sz="2400" dirty="0"/>
              <a:t>	</a:t>
            </a:r>
            <a:r>
              <a:rPr lang="en-US" altLang="zh-CN" sz="2400" dirty="0" smtClean="0"/>
              <a:t>	 		N</a:t>
            </a:r>
            <a:r>
              <a:rPr lang="en-US" altLang="zh-CN" sz="2400" dirty="0"/>
              <a:t>(%)	</a:t>
            </a:r>
            <a:r>
              <a:rPr lang="en-US" altLang="zh-CN" sz="2400" dirty="0" smtClean="0"/>
              <a:t>	P</a:t>
            </a:r>
            <a:r>
              <a:rPr lang="en-US" altLang="zh-CN" sz="2400" baseline="-25000" dirty="0" smtClean="0"/>
              <a:t>2</a:t>
            </a:r>
            <a:r>
              <a:rPr lang="en-US" altLang="zh-CN" sz="2400" dirty="0" smtClean="0"/>
              <a:t>O</a:t>
            </a:r>
            <a:r>
              <a:rPr lang="en-US" altLang="zh-CN" sz="2400" baseline="-25000" dirty="0" smtClean="0"/>
              <a:t>5</a:t>
            </a:r>
            <a:r>
              <a:rPr lang="en-US" altLang="zh-CN" sz="2400" dirty="0"/>
              <a:t>%	</a:t>
            </a:r>
            <a:r>
              <a:rPr lang="en-US" altLang="zh-CN" sz="2400" dirty="0" smtClean="0"/>
              <a:t>		K</a:t>
            </a:r>
            <a:r>
              <a:rPr lang="en-US" altLang="zh-CN" sz="2400" baseline="-25000" dirty="0" smtClean="0"/>
              <a:t>2</a:t>
            </a:r>
            <a:r>
              <a:rPr lang="en-US" altLang="zh-CN" sz="2400" dirty="0" smtClean="0"/>
              <a:t>O</a:t>
            </a:r>
            <a:r>
              <a:rPr lang="en-US" altLang="zh-CN" sz="2400" dirty="0"/>
              <a:t>%	</a:t>
            </a:r>
          </a:p>
          <a:p>
            <a:r>
              <a:rPr lang="en-US" altLang="zh-CN" sz="2400" dirty="0" smtClean="0"/>
              <a:t>Biochar/clay NPK	</a:t>
            </a:r>
            <a:r>
              <a:rPr lang="en-US" altLang="zh-CN" sz="2400" dirty="0"/>
              <a:t>	</a:t>
            </a:r>
            <a:r>
              <a:rPr lang="en-US" altLang="zh-CN" sz="2400" dirty="0" smtClean="0"/>
              <a:t>5.4</a:t>
            </a:r>
            <a:r>
              <a:rPr lang="en-US" altLang="zh-CN" sz="2400" dirty="0"/>
              <a:t>	</a:t>
            </a:r>
            <a:r>
              <a:rPr lang="en-US" altLang="zh-CN" sz="2400" dirty="0" smtClean="0"/>
              <a:t>			18.0</a:t>
            </a:r>
            <a:r>
              <a:rPr lang="en-US" altLang="zh-CN" sz="2400" dirty="0"/>
              <a:t>	</a:t>
            </a:r>
            <a:r>
              <a:rPr lang="en-US" altLang="zh-CN" sz="2400" dirty="0" smtClean="0"/>
              <a:t>	11.0		</a:t>
            </a:r>
            <a:r>
              <a:rPr lang="en-US" altLang="zh-CN" sz="2400" dirty="0"/>
              <a:t>	</a:t>
            </a:r>
            <a:r>
              <a:rPr lang="en-US" altLang="zh-CN" sz="2400" dirty="0" smtClean="0"/>
              <a:t>9.7</a:t>
            </a:r>
            <a:r>
              <a:rPr lang="en-US" altLang="zh-CN" sz="2400" dirty="0"/>
              <a:t>	</a:t>
            </a:r>
          </a:p>
          <a:p>
            <a:r>
              <a:rPr lang="en-US" altLang="zh-CN" sz="2400" dirty="0" smtClean="0"/>
              <a:t>Modified BC NPK		6.4				18.0		13.6			10.0</a:t>
            </a:r>
            <a:r>
              <a:rPr lang="en-US" altLang="zh-CN" sz="2400" dirty="0"/>
              <a:t>	</a:t>
            </a:r>
          </a:p>
          <a:p>
            <a:r>
              <a:rPr lang="en-US" altLang="zh-CN" sz="2400" dirty="0" smtClean="0"/>
              <a:t>NPK				</a:t>
            </a:r>
            <a:r>
              <a:rPr lang="en-US" altLang="zh-CN" sz="2400" dirty="0"/>
              <a:t>	</a:t>
            </a:r>
            <a:r>
              <a:rPr lang="en-US" altLang="zh-CN" sz="2400" dirty="0" smtClean="0"/>
              <a:t>6.7</a:t>
            </a:r>
            <a:r>
              <a:rPr lang="en-US" altLang="zh-CN" sz="2400" dirty="0"/>
              <a:t>	</a:t>
            </a:r>
            <a:r>
              <a:rPr lang="en-US" altLang="zh-CN" sz="2400" dirty="0" smtClean="0"/>
              <a:t>			12.7		19.0</a:t>
            </a:r>
            <a:r>
              <a:rPr lang="en-US" altLang="zh-CN" sz="2400" dirty="0"/>
              <a:t>	</a:t>
            </a:r>
            <a:r>
              <a:rPr lang="en-US" altLang="zh-CN" sz="2400" dirty="0" smtClean="0"/>
              <a:t>		10.0</a:t>
            </a:r>
            <a:endParaRPr lang="en-US" altLang="zh-CN" dirty="0"/>
          </a:p>
        </p:txBody>
      </p:sp>
      <p:graphicFrame>
        <p:nvGraphicFramePr>
          <p:cNvPr id="6" name="Object 5"/>
          <p:cNvGraphicFramePr>
            <a:graphicFrameLocks noChangeAspect="1"/>
          </p:cNvGraphicFramePr>
          <p:nvPr>
            <p:extLst>
              <p:ext uri="{D42A27DB-BD31-4B8C-83A1-F6EECF244321}">
                <p14:modId xmlns:p14="http://schemas.microsoft.com/office/powerpoint/2010/main" val="3636728402"/>
              </p:ext>
            </p:extLst>
          </p:nvPr>
        </p:nvGraphicFramePr>
        <p:xfrm>
          <a:off x="139700" y="1773767"/>
          <a:ext cx="8864600" cy="1447800"/>
        </p:xfrm>
        <a:graphic>
          <a:graphicData uri="http://schemas.openxmlformats.org/presentationml/2006/ole">
            <mc:AlternateContent xmlns:mc="http://schemas.openxmlformats.org/markup-compatibility/2006">
              <mc:Choice xmlns:v="urn:schemas-microsoft-com:vml" Requires="v">
                <p:oleObj spid="_x0000_s2072" name="Document" r:id="rId4" imgW="8864600" imgH="1447800" progId="Word.Document.12">
                  <p:embed/>
                </p:oleObj>
              </mc:Choice>
              <mc:Fallback>
                <p:oleObj name="Document" r:id="rId4" imgW="8864600" imgH="1447800" progId="Word.Document.12">
                  <p:embed/>
                  <p:pic>
                    <p:nvPicPr>
                      <p:cNvPr id="0" name=""/>
                      <p:cNvPicPr/>
                      <p:nvPr/>
                    </p:nvPicPr>
                    <p:blipFill>
                      <a:blip r:embed="rId5"/>
                      <a:stretch>
                        <a:fillRect/>
                      </a:stretch>
                    </p:blipFill>
                    <p:spPr>
                      <a:xfrm>
                        <a:off x="139700" y="1773767"/>
                        <a:ext cx="8864600" cy="1447800"/>
                      </a:xfrm>
                      <a:prstGeom prst="rect">
                        <a:avLst/>
                      </a:prstGeom>
                    </p:spPr>
                  </p:pic>
                </p:oleObj>
              </mc:Fallback>
            </mc:AlternateContent>
          </a:graphicData>
        </a:graphic>
      </p:graphicFrame>
      <p:sp>
        <p:nvSpPr>
          <p:cNvPr id="7" name="TextBox 6"/>
          <p:cNvSpPr txBox="1"/>
          <p:nvPr/>
        </p:nvSpPr>
        <p:spPr>
          <a:xfrm>
            <a:off x="842433" y="1250547"/>
            <a:ext cx="8161867" cy="523220"/>
          </a:xfrm>
          <a:prstGeom prst="rect">
            <a:avLst/>
          </a:prstGeom>
          <a:noFill/>
        </p:spPr>
        <p:txBody>
          <a:bodyPr wrap="square" rtlCol="0">
            <a:spAutoFit/>
          </a:bodyPr>
          <a:lstStyle/>
          <a:p>
            <a:r>
              <a:rPr lang="en-US" sz="2800" dirty="0" smtClean="0"/>
              <a:t>Wheat Straw Biochar and Pre –treated biochar</a:t>
            </a:r>
            <a:endParaRPr lang="en-US" sz="2800" dirty="0"/>
          </a:p>
        </p:txBody>
      </p:sp>
      <p:sp>
        <p:nvSpPr>
          <p:cNvPr id="8" name="TextBox 7"/>
          <p:cNvSpPr txBox="1"/>
          <p:nvPr/>
        </p:nvSpPr>
        <p:spPr>
          <a:xfrm>
            <a:off x="558800" y="3776133"/>
            <a:ext cx="8585200" cy="523220"/>
          </a:xfrm>
          <a:prstGeom prst="rect">
            <a:avLst/>
          </a:prstGeom>
          <a:noFill/>
        </p:spPr>
        <p:txBody>
          <a:bodyPr wrap="square" rtlCol="0">
            <a:spAutoFit/>
          </a:bodyPr>
          <a:lstStyle/>
          <a:p>
            <a:r>
              <a:rPr lang="en-US" sz="2800" dirty="0" smtClean="0"/>
              <a:t>Basic Properties of Post Treated Biochar </a:t>
            </a:r>
            <a:r>
              <a:rPr lang="en-US" sz="2800" dirty="0" err="1" smtClean="0"/>
              <a:t>fertilisers</a:t>
            </a:r>
            <a:endParaRPr lang="en-US" sz="2800" dirty="0"/>
          </a:p>
        </p:txBody>
      </p:sp>
    </p:spTree>
    <p:extLst>
      <p:ext uri="{BB962C8B-B14F-4D97-AF65-F5344CB8AC3E}">
        <p14:creationId xmlns:p14="http://schemas.microsoft.com/office/powerpoint/2010/main" val="3795915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042400" cy="787401"/>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Properties </a:t>
            </a:r>
            <a:endParaRPr lang="en-US" sz="3000" dirty="0">
              <a:solidFill>
                <a:srgbClr val="008000"/>
              </a:solidFill>
              <a:latin typeface="Arial" charset="0"/>
              <a:ea typeface="ＭＳ Ｐゴシック" charset="0"/>
              <a:cs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28648038"/>
              </p:ext>
            </p:extLst>
          </p:nvPr>
        </p:nvGraphicFramePr>
        <p:xfrm>
          <a:off x="1333500" y="787400"/>
          <a:ext cx="6959600" cy="6070600"/>
        </p:xfrm>
        <a:graphic>
          <a:graphicData uri="http://schemas.openxmlformats.org/presentationml/2006/ole">
            <mc:AlternateContent xmlns:mc="http://schemas.openxmlformats.org/markup-compatibility/2006">
              <mc:Choice xmlns:v="urn:schemas-microsoft-com:vml" Requires="v">
                <p:oleObj spid="_x0000_s1035" name="Document" r:id="rId4" imgW="5270500" imgH="5346700" progId="Word.Document.12">
                  <p:embed/>
                </p:oleObj>
              </mc:Choice>
              <mc:Fallback>
                <p:oleObj name="Document" r:id="rId4" imgW="5270500" imgH="5346700" progId="Word.Document.12">
                  <p:embed/>
                  <p:pic>
                    <p:nvPicPr>
                      <p:cNvPr id="0" name=""/>
                      <p:cNvPicPr/>
                      <p:nvPr/>
                    </p:nvPicPr>
                    <p:blipFill>
                      <a:blip r:embed="rId5"/>
                      <a:stretch>
                        <a:fillRect/>
                      </a:stretch>
                    </p:blipFill>
                    <p:spPr>
                      <a:xfrm>
                        <a:off x="1333500" y="787400"/>
                        <a:ext cx="6959600" cy="6070600"/>
                      </a:xfrm>
                      <a:prstGeom prst="rect">
                        <a:avLst/>
                      </a:prstGeom>
                    </p:spPr>
                  </p:pic>
                </p:oleObj>
              </mc:Fallback>
            </mc:AlternateContent>
          </a:graphicData>
        </a:graphic>
      </p:graphicFrame>
    </p:spTree>
    <p:extLst>
      <p:ext uri="{BB962C8B-B14F-4D97-AF65-F5344CB8AC3E}">
        <p14:creationId xmlns:p14="http://schemas.microsoft.com/office/powerpoint/2010/main" val="3215702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042400" cy="787401"/>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Properties </a:t>
            </a:r>
            <a:endParaRPr lang="en-US" sz="3000" dirty="0">
              <a:solidFill>
                <a:srgbClr val="008000"/>
              </a:solidFill>
              <a:latin typeface="Arial" charset="0"/>
              <a:ea typeface="ＭＳ Ｐゴシック" charset="0"/>
              <a:cs typeface="ＭＳ Ｐゴシック"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70858448"/>
              </p:ext>
            </p:extLst>
          </p:nvPr>
        </p:nvGraphicFramePr>
        <p:xfrm>
          <a:off x="685800" y="787401"/>
          <a:ext cx="7289800" cy="5988566"/>
        </p:xfrm>
        <a:graphic>
          <a:graphicData uri="http://schemas.openxmlformats.org/presentationml/2006/ole">
            <mc:AlternateContent xmlns:mc="http://schemas.openxmlformats.org/markup-compatibility/2006">
              <mc:Choice xmlns:v="urn:schemas-microsoft-com:vml" Requires="v">
                <p:oleObj spid="_x0000_s3082" name="Document" r:id="rId4" imgW="5308600" imgH="4572000" progId="Word.Document.12">
                  <p:embed/>
                </p:oleObj>
              </mc:Choice>
              <mc:Fallback>
                <p:oleObj name="Document" r:id="rId4" imgW="5308600" imgH="4572000" progId="Word.Document.12">
                  <p:embed/>
                  <p:pic>
                    <p:nvPicPr>
                      <p:cNvPr id="0" name=""/>
                      <p:cNvPicPr/>
                      <p:nvPr/>
                    </p:nvPicPr>
                    <p:blipFill>
                      <a:blip r:embed="rId5"/>
                      <a:stretch>
                        <a:fillRect/>
                      </a:stretch>
                    </p:blipFill>
                    <p:spPr>
                      <a:xfrm>
                        <a:off x="685800" y="787401"/>
                        <a:ext cx="7289800" cy="5988566"/>
                      </a:xfrm>
                      <a:prstGeom prst="rect">
                        <a:avLst/>
                      </a:prstGeom>
                    </p:spPr>
                  </p:pic>
                </p:oleObj>
              </mc:Fallback>
            </mc:AlternateContent>
          </a:graphicData>
        </a:graphic>
      </p:graphicFrame>
    </p:spTree>
    <p:extLst>
      <p:ext uri="{BB962C8B-B14F-4D97-AF65-F5344CB8AC3E}">
        <p14:creationId xmlns:p14="http://schemas.microsoft.com/office/powerpoint/2010/main" val="2531608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Yield of Peppers </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3" name="Rectangle 2"/>
          <p:cNvSpPr/>
          <p:nvPr/>
        </p:nvSpPr>
        <p:spPr>
          <a:xfrm>
            <a:off x="0" y="1236132"/>
            <a:ext cx="9144000" cy="56218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82738754"/>
              </p:ext>
            </p:extLst>
          </p:nvPr>
        </p:nvGraphicFramePr>
        <p:xfrm>
          <a:off x="321733" y="1280160"/>
          <a:ext cx="8542867" cy="6309360"/>
        </p:xfrm>
        <a:graphic>
          <a:graphicData uri="http://schemas.openxmlformats.org/drawingml/2006/table">
            <a:tbl>
              <a:tblPr/>
              <a:tblGrid>
                <a:gridCol w="2229490"/>
                <a:gridCol w="2327089"/>
                <a:gridCol w="1994101"/>
                <a:gridCol w="1992187"/>
              </a:tblGrid>
              <a:tr h="1022299">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charset="0"/>
                          <a:ea typeface="宋体" charset="0"/>
                          <a:cs typeface="宋体" charset="0"/>
                        </a:rPr>
                        <a:t>Treament</a:t>
                      </a: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Yield </a:t>
                      </a:r>
                      <a:r>
                        <a:rPr kumimoji="0" lang="zh-CN" altLang="en-US" sz="2400" b="0" i="0" u="none" strike="noStrike" cap="none" normalizeH="0" baseline="0" dirty="0">
                          <a:ln>
                            <a:noFill/>
                          </a:ln>
                          <a:solidFill>
                            <a:schemeClr val="tx1"/>
                          </a:solidFill>
                          <a:effectLst/>
                          <a:latin typeface="Times New Roman" charset="0"/>
                          <a:ea typeface="宋体" charset="0"/>
                          <a:cs typeface="宋体" charset="0"/>
                        </a:rPr>
                        <a:t>（</a:t>
                      </a: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t/ha</a:t>
                      </a:r>
                      <a:r>
                        <a:rPr kumimoji="0" lang="zh-CN" altLang="en-US" sz="2400" b="0" i="0" u="none" strike="noStrike" cap="none" normalizeH="0" baseline="0" dirty="0">
                          <a:ln>
                            <a:noFill/>
                          </a:ln>
                          <a:solidFill>
                            <a:schemeClr val="tx1"/>
                          </a:solidFill>
                          <a:effectLst/>
                          <a:latin typeface="Times New Roman" charset="0"/>
                          <a:ea typeface="宋体" charset="0"/>
                          <a:cs typeface="宋体" charset="0"/>
                        </a:rPr>
                        <a:t>）</a:t>
                      </a: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charset="0"/>
                          <a:ea typeface="宋体" charset="0"/>
                          <a:cs typeface="宋体" charset="0"/>
                        </a:rPr>
                        <a:t>Per fruit weight</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Times New Roman" charset="0"/>
                          <a:ea typeface="宋体" charset="0"/>
                          <a:cs typeface="宋体" charset="0"/>
                        </a:rPr>
                        <a:t>（</a:t>
                      </a:r>
                      <a:r>
                        <a:rPr kumimoji="0" lang="en-US" altLang="zh-CN" sz="2400" b="0" i="0" u="none" strike="noStrike" cap="none" normalizeH="0" baseline="0">
                          <a:ln>
                            <a:noFill/>
                          </a:ln>
                          <a:solidFill>
                            <a:schemeClr val="tx1"/>
                          </a:solidFill>
                          <a:effectLst/>
                          <a:latin typeface="Times New Roman" charset="0"/>
                          <a:ea typeface="宋体" charset="0"/>
                          <a:cs typeface="宋体" charset="0"/>
                        </a:rPr>
                        <a:t>g</a:t>
                      </a:r>
                      <a:r>
                        <a:rPr kumimoji="0" lang="zh-CN" altLang="en-US" sz="2400" b="0" i="0" u="none" strike="noStrike" cap="none" normalizeH="0" baseline="0">
                          <a:ln>
                            <a:noFill/>
                          </a:ln>
                          <a:solidFill>
                            <a:schemeClr val="tx1"/>
                          </a:solidFill>
                          <a:effectLst/>
                          <a:latin typeface="Times New Roman" charset="0"/>
                          <a:ea typeface="宋体" charset="0"/>
                          <a:cs typeface="宋体" charset="0"/>
                        </a:rPr>
                        <a:t>）</a:t>
                      </a:r>
                      <a:endParaRPr kumimoji="0" lang="en-US" altLang="zh-CN" sz="2400" b="0" i="0" u="none" strike="noStrike" cap="none" normalizeH="0" baseline="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charset="0"/>
                          <a:ea typeface="宋体" charset="0"/>
                          <a:cs typeface="宋体" charset="0"/>
                        </a:rPr>
                        <a:t>Aboveground biomass </a:t>
                      </a:r>
                      <a:r>
                        <a:rPr kumimoji="0" lang="zh-CN" altLang="en-US" sz="2400" b="0" i="0" u="none" strike="noStrike" cap="none" normalizeH="0" baseline="0">
                          <a:ln>
                            <a:noFill/>
                          </a:ln>
                          <a:solidFill>
                            <a:schemeClr val="tx1"/>
                          </a:solidFill>
                          <a:effectLst/>
                          <a:latin typeface="Times New Roman" charset="0"/>
                          <a:ea typeface="宋体" charset="0"/>
                          <a:cs typeface="宋体" charset="0"/>
                        </a:rPr>
                        <a:t>（</a:t>
                      </a:r>
                      <a:r>
                        <a:rPr kumimoji="0" lang="en-US" altLang="zh-CN" sz="2400" b="0" i="0" u="none" strike="noStrike" cap="none" normalizeH="0" baseline="0">
                          <a:ln>
                            <a:noFill/>
                          </a:ln>
                          <a:solidFill>
                            <a:schemeClr val="tx1"/>
                          </a:solidFill>
                          <a:effectLst/>
                          <a:latin typeface="Times New Roman" charset="0"/>
                          <a:ea typeface="宋体" charset="0"/>
                          <a:cs typeface="宋体" charset="0"/>
                        </a:rPr>
                        <a:t>g</a:t>
                      </a:r>
                      <a:r>
                        <a:rPr kumimoji="0" lang="zh-CN" altLang="en-US" sz="2400" b="0" i="0" u="none" strike="noStrike" cap="none" normalizeH="0" baseline="0">
                          <a:ln>
                            <a:noFill/>
                          </a:ln>
                          <a:solidFill>
                            <a:schemeClr val="tx1"/>
                          </a:solidFill>
                          <a:effectLst/>
                          <a:latin typeface="Times New Roman" charset="0"/>
                          <a:ea typeface="宋体" charset="0"/>
                          <a:cs typeface="宋体" charset="0"/>
                        </a:rPr>
                        <a:t>）</a:t>
                      </a:r>
                      <a:endParaRPr kumimoji="0" lang="en-US" altLang="zh-CN" sz="2400" b="0" i="0" u="none" strike="noStrike" cap="none" normalizeH="0" baseline="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2299">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Control </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7.94±0.72c </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16.98±1.25b</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20.79±1.77cd</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022299">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charset="0"/>
                          <a:ea typeface="宋体" charset="0"/>
                          <a:cs typeface="宋体" charset="0"/>
                        </a:rPr>
                        <a:t>NPK </a:t>
                      </a:r>
                      <a:r>
                        <a:rPr kumimoji="0" lang="en-US" altLang="zh-CN" sz="2400" b="0" i="0" u="none" strike="noStrike" cap="none" normalizeH="0" baseline="0" dirty="0" err="1" smtClean="0">
                          <a:ln>
                            <a:noFill/>
                          </a:ln>
                          <a:solidFill>
                            <a:schemeClr val="tx1"/>
                          </a:solidFill>
                          <a:effectLst/>
                          <a:latin typeface="Times New Roman" charset="0"/>
                          <a:ea typeface="宋体" charset="0"/>
                          <a:cs typeface="宋体" charset="0"/>
                        </a:rPr>
                        <a:t>Fertiliser</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9.72±0.64b </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20.09±2.68ab</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30.72±1.05a</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r>
              <a:tr h="707746">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charset="0"/>
                          <a:ea typeface="宋体" charset="0"/>
                          <a:cs typeface="宋体" charset="0"/>
                        </a:rPr>
                        <a:t>Biochar/clay/NPK</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10.96±0.92ab </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20.43±1.63a</a:t>
                      </a:r>
                    </a:p>
                  </a:txBody>
                  <a:tcPr anchor="ctr" horzOverflow="overflow">
                    <a:lnL>
                      <a:noFill/>
                    </a:lnL>
                    <a:lnR>
                      <a:noFill/>
                    </a:lnR>
                    <a:lnT>
                      <a:noFill/>
                    </a:lnT>
                    <a:lnB>
                      <a:noFill/>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19.25±1.20d</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r>
              <a:tr h="1022299">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宋体" charset="0"/>
                          <a:cs typeface="宋体" charset="0"/>
                        </a:rPr>
                        <a:t>Modified B.C.F</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11.47±0.78a </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endParaRPr>
                    </a:p>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18.57±1.33ab</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p>
                      <a:pPr marL="0" marR="0" lvl="0" indent="-34290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charset="0"/>
                          <a:ea typeface="ＭＳ Ｐゴシック" charset="0"/>
                          <a:cs typeface="Times New Roman" charset="0"/>
                        </a:rPr>
                        <a:t>25.21±2.79b</a:t>
                      </a:r>
                      <a:endParaRPr kumimoji="0" lang="en-US" altLang="zh-CN" sz="24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60558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Pretreating and Post-Treating; Quality of Peppers </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3" name="Rectangle 2"/>
          <p:cNvSpPr/>
          <p:nvPr/>
        </p:nvSpPr>
        <p:spPr>
          <a:xfrm>
            <a:off x="0" y="1236132"/>
            <a:ext cx="9144000" cy="56218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762548888"/>
              </p:ext>
            </p:extLst>
          </p:nvPr>
        </p:nvGraphicFramePr>
        <p:xfrm>
          <a:off x="-1" y="1600200"/>
          <a:ext cx="9144002" cy="3872230"/>
        </p:xfrm>
        <a:graphic>
          <a:graphicData uri="http://schemas.openxmlformats.org/drawingml/2006/table">
            <a:tbl>
              <a:tblPr/>
              <a:tblGrid>
                <a:gridCol w="1862666"/>
                <a:gridCol w="1524000"/>
                <a:gridCol w="1439334"/>
                <a:gridCol w="1439334"/>
                <a:gridCol w="1511654"/>
                <a:gridCol w="1367014"/>
              </a:tblGrid>
              <a:tr h="8985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charset="0"/>
                          <a:ea typeface="宋体" charset="0"/>
                          <a:cs typeface="宋体" charset="0"/>
                        </a:rPr>
                        <a:t>Treatment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err="1">
                          <a:ln>
                            <a:noFill/>
                          </a:ln>
                          <a:solidFill>
                            <a:schemeClr val="tx1"/>
                          </a:solidFill>
                          <a:effectLst/>
                          <a:latin typeface="Times New Roman" charset="0"/>
                          <a:ea typeface="宋体" charset="0"/>
                          <a:cs typeface="宋体" charset="0"/>
                        </a:rPr>
                        <a:t>Vc</a:t>
                      </a:r>
                      <a:r>
                        <a:rPr kumimoji="0" lang="zh-CN" altLang="en-US" sz="2000" b="0" i="0" u="none" strike="noStrike" cap="none" normalizeH="0" baseline="0" dirty="0">
                          <a:ln>
                            <a:noFill/>
                          </a:ln>
                          <a:solidFill>
                            <a:schemeClr val="tx1"/>
                          </a:solidFill>
                          <a:effectLst/>
                          <a:latin typeface="Times New Roman" charset="0"/>
                          <a:ea typeface="宋体" charset="0"/>
                          <a:cs typeface="宋体" charset="0"/>
                        </a:rPr>
                        <a:t>（</a:t>
                      </a:r>
                      <a:r>
                        <a:rPr kumimoji="0" lang="en-US" altLang="zh-CN" sz="2000" b="0" i="0" u="none" strike="noStrike" cap="none" normalizeH="0" baseline="0" dirty="0">
                          <a:ln>
                            <a:noFill/>
                          </a:ln>
                          <a:solidFill>
                            <a:schemeClr val="tx1"/>
                          </a:solidFill>
                          <a:effectLst/>
                          <a:latin typeface="Times New Roman" charset="0"/>
                          <a:ea typeface="宋体" charset="0"/>
                          <a:cs typeface="宋体" charset="0"/>
                        </a:rPr>
                        <a:t>mg/kg)</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Soluble protein</a:t>
                      </a: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r>
                        <a:rPr kumimoji="0" lang="en-US" altLang="zh-CN" sz="2000" b="0" i="0" u="none" strike="noStrike" cap="none" normalizeH="0" baseline="0">
                          <a:ln>
                            <a:noFill/>
                          </a:ln>
                          <a:solidFill>
                            <a:schemeClr val="tx1"/>
                          </a:solidFill>
                          <a:effectLst/>
                          <a:latin typeface="Times New Roman" charset="0"/>
                          <a:ea typeface="宋体" charset="0"/>
                          <a:cs typeface="宋体" charset="0"/>
                        </a:rPr>
                        <a:t>g/kg</a:t>
                      </a: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endParaRPr kumimoji="0" lang="en-US" altLang="zh-CN" sz="2000" b="0" i="0" u="none" strike="noStrike" cap="none" normalizeH="0" baseline="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Soluble sugar</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r>
                        <a:rPr kumimoji="0" lang="en-US" altLang="zh-CN" sz="2000" b="0" i="0" u="none" strike="noStrike" cap="none" normalizeH="0" baseline="0">
                          <a:ln>
                            <a:noFill/>
                          </a:ln>
                          <a:solidFill>
                            <a:schemeClr val="tx1"/>
                          </a:solidFill>
                          <a:effectLst/>
                          <a:latin typeface="Times New Roman" charset="0"/>
                          <a:ea typeface="宋体" charset="0"/>
                          <a:cs typeface="宋体" charset="0"/>
                        </a:rPr>
                        <a:t>g/kg</a:t>
                      </a: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endParaRPr kumimoji="0" lang="en-US" altLang="zh-CN" sz="2000" b="0" i="0" u="none" strike="noStrike" cap="none" normalizeH="0" baseline="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Nitrate </a:t>
                      </a: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r>
                        <a:rPr kumimoji="0" lang="en-US" altLang="zh-CN" sz="2000" b="0" i="0" u="none" strike="noStrike" cap="none" normalizeH="0" baseline="0">
                          <a:ln>
                            <a:noFill/>
                          </a:ln>
                          <a:solidFill>
                            <a:schemeClr val="tx1"/>
                          </a:solidFill>
                          <a:effectLst/>
                          <a:latin typeface="Times New Roman" charset="0"/>
                          <a:ea typeface="宋体" charset="0"/>
                          <a:cs typeface="宋体" charset="0"/>
                        </a:rPr>
                        <a:t>mg/kg)</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Times New Roman" charset="0"/>
                          <a:ea typeface="宋体" charset="0"/>
                          <a:cs typeface="宋体" charset="0"/>
                        </a:rPr>
                        <a:t>Malic acid</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r>
                        <a:rPr kumimoji="0" lang="en-US" altLang="zh-CN" sz="2000" b="0" i="0" u="none" strike="noStrike" cap="none" normalizeH="0" baseline="0">
                          <a:ln>
                            <a:noFill/>
                          </a:ln>
                          <a:solidFill>
                            <a:schemeClr val="tx1"/>
                          </a:solidFill>
                          <a:effectLst/>
                          <a:latin typeface="Times New Roman" charset="0"/>
                          <a:ea typeface="宋体" charset="0"/>
                          <a:cs typeface="宋体" charset="0"/>
                        </a:rPr>
                        <a:t>g/kg</a:t>
                      </a:r>
                      <a:r>
                        <a:rPr kumimoji="0" lang="zh-CN" altLang="en-US" sz="2000" b="0" i="0" u="none" strike="noStrike" cap="none" normalizeH="0" baseline="0">
                          <a:ln>
                            <a:noFill/>
                          </a:ln>
                          <a:solidFill>
                            <a:schemeClr val="tx1"/>
                          </a:solidFill>
                          <a:effectLst/>
                          <a:latin typeface="Times New Roman" charset="0"/>
                          <a:ea typeface="宋体" charset="0"/>
                          <a:cs typeface="宋体" charset="0"/>
                        </a:rPr>
                        <a:t>）</a:t>
                      </a:r>
                      <a:endParaRPr kumimoji="0" lang="en-US" altLang="zh-CN" sz="2000" b="0" i="0" u="none" strike="noStrike" cap="none" normalizeH="0" baseline="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charset="0"/>
                          <a:ea typeface="宋体" charset="0"/>
                          <a:cs typeface="宋体" charset="0"/>
                        </a:rPr>
                        <a:t>Control</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209.4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5.2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26.0 b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95.7 b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2.5 </a:t>
                      </a:r>
                      <a:r>
                        <a:rPr kumimoji="0" lang="en-US" altLang="zh-CN" sz="2000" b="0" i="0" u="none" strike="noStrike" cap="none" normalizeH="0" baseline="0" dirty="0" err="1" smtClean="0">
                          <a:ln>
                            <a:noFill/>
                          </a:ln>
                          <a:solidFill>
                            <a:schemeClr val="tx1"/>
                          </a:solidFill>
                          <a:effectLst/>
                          <a:latin typeface="Times New Roman" charset="0"/>
                          <a:ea typeface="ＭＳ Ｐゴシック" charset="0"/>
                          <a:cs typeface="Times New Roman" charset="0"/>
                        </a:rPr>
                        <a:t>ab</a:t>
                      </a: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66750">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宋体" charset="0"/>
                          <a:cs typeface="宋体" charset="0"/>
                        </a:rPr>
                        <a:t>NPK </a:t>
                      </a:r>
                      <a:r>
                        <a:rPr kumimoji="0" lang="en-US" altLang="zh-CN" sz="2000" b="0" i="0" u="none" strike="noStrike" cap="none" normalizeH="0" baseline="0" dirty="0" err="1" smtClean="0">
                          <a:ln>
                            <a:noFill/>
                          </a:ln>
                          <a:solidFill>
                            <a:schemeClr val="tx1"/>
                          </a:solidFill>
                          <a:effectLst/>
                          <a:latin typeface="Times New Roman" charset="0"/>
                          <a:ea typeface="宋体" charset="0"/>
                          <a:cs typeface="宋体" charset="0"/>
                        </a:rPr>
                        <a:t>Fertiliser</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237.0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5.8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29.8ab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132.3 a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2.7 a</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r>
              <a:tr h="635000">
                <a:tc>
                  <a:txBody>
                    <a:bodyPr/>
                    <a:lstStyle/>
                    <a:p>
                      <a:pPr marL="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宋体" charset="0"/>
                          <a:cs typeface="宋体" charset="0"/>
                        </a:rPr>
                        <a:t>Biochar/clay/NPK</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277.7 a</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5.75 b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33.4 a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107.8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2.60 </a:t>
                      </a:r>
                      <a:r>
                        <a:rPr kumimoji="0" lang="en-US" altLang="zh-CN" sz="2000" b="0" i="0" u="none" strike="noStrike" cap="none" normalizeH="0" baseline="0" dirty="0" err="1" smtClean="0">
                          <a:ln>
                            <a:noFill/>
                          </a:ln>
                          <a:solidFill>
                            <a:schemeClr val="tx1"/>
                          </a:solidFill>
                          <a:effectLst/>
                          <a:latin typeface="Times New Roman" charset="0"/>
                          <a:ea typeface="ＭＳ Ｐゴシック" charset="0"/>
                          <a:cs typeface="Times New Roman" charset="0"/>
                        </a:rPr>
                        <a:t>ab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a:noFill/>
                    </a:lnB>
                    <a:lnTlToBr>
                      <a:noFill/>
                    </a:lnTlToBr>
                    <a:lnBlToTr>
                      <a:noFill/>
                    </a:lnBlToTr>
                    <a:noFill/>
                  </a:tcPr>
                </a:tc>
              </a:tr>
              <a:tr h="7969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charset="0"/>
                          <a:ea typeface="宋体" charset="0"/>
                          <a:cs typeface="宋体" charset="0"/>
                        </a:rPr>
                        <a:t>Modified B.C.F</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277.0 a</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6.20 </a:t>
                      </a:r>
                      <a:r>
                        <a:rPr kumimoji="0" lang="en-US" altLang="zh-CN" sz="2000" b="0" i="0" u="none" strike="noStrike" cap="none" normalizeH="0" baseline="0" dirty="0" err="1" smtClean="0">
                          <a:ln>
                            <a:noFill/>
                          </a:ln>
                          <a:solidFill>
                            <a:schemeClr val="tx1"/>
                          </a:solidFill>
                          <a:effectLst/>
                          <a:latin typeface="Times New Roman" charset="0"/>
                          <a:ea typeface="ＭＳ Ｐゴシック" charset="0"/>
                          <a:cs typeface="Times New Roman" charset="0"/>
                        </a:rPr>
                        <a:t>ab</a:t>
                      </a: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35.1 a</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103.6 b</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charset="0"/>
                          <a:ea typeface="ＭＳ Ｐゴシック" charset="0"/>
                          <a:cs typeface="Times New Roman" charset="0"/>
                        </a:rPr>
                        <a:t>2.3 b </a:t>
                      </a:r>
                      <a:endParaRPr kumimoji="0" lang="en-US" altLang="zh-CN" sz="2000" b="0" i="0" u="none" strike="noStrike" cap="none" normalizeH="0" baseline="0" dirty="0">
                        <a:ln>
                          <a:noFill/>
                        </a:ln>
                        <a:solidFill>
                          <a:schemeClr val="tx1"/>
                        </a:solidFill>
                        <a:effectLst/>
                        <a:latin typeface="Times New Roman" charset="0"/>
                        <a:ea typeface="宋体" charset="0"/>
                        <a:cs typeface="宋体"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1087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The Ideal Engineered Biochar Based Fertiliser</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828675"/>
            <a:ext cx="9144000" cy="6029325"/>
          </a:xfrm>
          <a:solidFill>
            <a:schemeClr val="accent6">
              <a:lumMod val="20000"/>
              <a:lumOff val="80000"/>
            </a:schemeClr>
          </a:solidFill>
        </p:spPr>
        <p:txBody>
          <a:bodyPr>
            <a:normAutofit/>
          </a:bodyPr>
          <a:lstStyle/>
          <a:p>
            <a:pPr marL="0" indent="0" algn="ctr">
              <a:spcBef>
                <a:spcPts val="0"/>
              </a:spcBef>
              <a:spcAft>
                <a:spcPts val="600"/>
              </a:spcAft>
              <a:buNone/>
            </a:pPr>
            <a:r>
              <a:rPr lang="en-AU" sz="2800" dirty="0" smtClean="0"/>
              <a:t>suppressing </a:t>
            </a:r>
            <a:r>
              <a:rPr lang="en-AU" sz="2800" dirty="0" err="1" smtClean="0"/>
              <a:t>diseaase</a:t>
            </a:r>
            <a:endParaRPr lang="en-AU" sz="2800"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pic>
        <p:nvPicPr>
          <p:cNvPr id="2" name="Picture 1"/>
          <p:cNvPicPr>
            <a:picLocks noChangeAspect="1"/>
          </p:cNvPicPr>
          <p:nvPr/>
        </p:nvPicPr>
        <p:blipFill>
          <a:blip r:embed="rId3"/>
          <a:stretch>
            <a:fillRect/>
          </a:stretch>
        </p:blipFill>
        <p:spPr>
          <a:xfrm>
            <a:off x="536575" y="828676"/>
            <a:ext cx="8052518" cy="4482606"/>
          </a:xfrm>
          <a:prstGeom prst="rect">
            <a:avLst/>
          </a:prstGeom>
        </p:spPr>
      </p:pic>
      <p:sp>
        <p:nvSpPr>
          <p:cNvPr id="3" name="TextBox 2"/>
          <p:cNvSpPr txBox="1"/>
          <p:nvPr/>
        </p:nvSpPr>
        <p:spPr>
          <a:xfrm>
            <a:off x="153923" y="4460748"/>
            <a:ext cx="8990077" cy="2308324"/>
          </a:xfrm>
          <a:prstGeom prst="rect">
            <a:avLst/>
          </a:prstGeom>
          <a:solidFill>
            <a:schemeClr val="bg1">
              <a:lumMod val="85000"/>
            </a:schemeClr>
          </a:solidFill>
        </p:spPr>
        <p:txBody>
          <a:bodyPr wrap="square" rtlCol="0">
            <a:spAutoFit/>
          </a:bodyPr>
          <a:lstStyle/>
          <a:p>
            <a:r>
              <a:rPr lang="en-AU" dirty="0"/>
              <a:t> </a:t>
            </a:r>
            <a:r>
              <a:rPr lang="en-AU" sz="2400" dirty="0"/>
              <a:t>Provide  enough water, macro and micro nutrients and organic compounds to meet the needs of germinating seeds, plants and beneficial micro-organisms when required at a rate that ensures a greater </a:t>
            </a:r>
            <a:r>
              <a:rPr lang="en-AU" sz="2400" dirty="0" smtClean="0"/>
              <a:t>profitability and security against climate change. </a:t>
            </a:r>
          </a:p>
          <a:p>
            <a:r>
              <a:rPr lang="en-AU" sz="2400" dirty="0" smtClean="0"/>
              <a:t>The </a:t>
            </a:r>
            <a:r>
              <a:rPr lang="en-AU" sz="2400" dirty="0"/>
              <a:t>biochar should also assist in </a:t>
            </a:r>
            <a:r>
              <a:rPr lang="en-AU" sz="2400" dirty="0" smtClean="0"/>
              <a:t> suppressing disease and in assisting plant to overcome stresses related to heat/cold/wind.</a:t>
            </a:r>
            <a:endParaRPr lang="en-US" sz="2400" dirty="0"/>
          </a:p>
        </p:txBody>
      </p:sp>
    </p:spTree>
    <p:extLst>
      <p:ext uri="{BB962C8B-B14F-4D97-AF65-F5344CB8AC3E}">
        <p14:creationId xmlns:p14="http://schemas.microsoft.com/office/powerpoint/2010/main" val="3337478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36133"/>
          </a:xfrm>
          <a:solidFill>
            <a:srgbClr val="BFBFBF"/>
          </a:solidFill>
        </p:spPr>
        <p:txBody>
          <a:bodyPr>
            <a:noAutofit/>
          </a:bodyPr>
          <a:lstStyle/>
          <a:p>
            <a:pPr eaLnBrk="1" hangingPunct="1"/>
            <a:r>
              <a:rPr lang="en-US" sz="200" dirty="0" smtClean="0">
                <a:solidFill>
                  <a:srgbClr val="008000"/>
                </a:solidFill>
                <a:latin typeface="Arial" charset="0"/>
                <a:ea typeface="ＭＳ Ｐゴシック" charset="0"/>
                <a:cs typeface="ＭＳ Ｐゴシック" charset="0"/>
              </a:rPr>
              <a:t/>
            </a:r>
            <a:br>
              <a:rPr lang="en-US" sz="200" dirty="0" smtClean="0">
                <a:solidFill>
                  <a:srgbClr val="008000"/>
                </a:solidFill>
                <a:latin typeface="Arial" charset="0"/>
                <a:ea typeface="ＭＳ Ｐゴシック" charset="0"/>
                <a:cs typeface="ＭＳ Ｐゴシック" charset="0"/>
              </a:rPr>
            </a:br>
            <a:r>
              <a:rPr lang="en-US" sz="3000" dirty="0">
                <a:solidFill>
                  <a:srgbClr val="008000"/>
                </a:solidFill>
                <a:latin typeface="Arial" charset="0"/>
                <a:ea typeface="ＭＳ Ｐゴシック" charset="0"/>
                <a:cs typeface="ＭＳ Ｐゴシック" charset="0"/>
              </a:rPr>
              <a:t>R</a:t>
            </a:r>
            <a:r>
              <a:rPr lang="en-US" sz="3000" dirty="0" smtClean="0">
                <a:solidFill>
                  <a:srgbClr val="008000"/>
                </a:solidFill>
                <a:latin typeface="Arial" charset="0"/>
                <a:ea typeface="ＭＳ Ｐゴシック" charset="0"/>
                <a:cs typeface="ＭＳ Ｐゴシック" charset="0"/>
              </a:rPr>
              <a:t>elative Profits </a:t>
            </a:r>
            <a:endParaRPr lang="en-US" sz="3000" dirty="0">
              <a:solidFill>
                <a:srgbClr val="008000"/>
              </a:solidFill>
              <a:latin typeface="Arial" charset="0"/>
              <a:ea typeface="ＭＳ Ｐゴシック" charset="0"/>
              <a:cs typeface="ＭＳ Ｐゴシック" charset="0"/>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3" name="Rectangle 2"/>
          <p:cNvSpPr/>
          <p:nvPr/>
        </p:nvSpPr>
        <p:spPr>
          <a:xfrm>
            <a:off x="0" y="1236132"/>
            <a:ext cx="9144000" cy="562186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75209819"/>
              </p:ext>
            </p:extLst>
          </p:nvPr>
        </p:nvGraphicFramePr>
        <p:xfrm>
          <a:off x="434975" y="2039919"/>
          <a:ext cx="8229600" cy="2985890"/>
        </p:xfrm>
        <a:graphic>
          <a:graphicData uri="http://schemas.openxmlformats.org/drawingml/2006/table">
            <a:tbl>
              <a:tblPr/>
              <a:tblGrid>
                <a:gridCol w="1917700"/>
                <a:gridCol w="1539210"/>
                <a:gridCol w="1172240"/>
                <a:gridCol w="1901899"/>
                <a:gridCol w="1698551"/>
              </a:tblGrid>
              <a:tr h="241625">
                <a:tc>
                  <a:txBody>
                    <a:bodyPr/>
                    <a:lstStyle/>
                    <a:p>
                      <a:pPr algn="l" fontAlgn="b"/>
                      <a:r>
                        <a:rPr lang="en-US" sz="2400" b="0" i="0" u="none" strike="noStrike" dirty="0" err="1">
                          <a:solidFill>
                            <a:srgbClr val="000000"/>
                          </a:solidFill>
                          <a:effectLst/>
                          <a:latin typeface="Times New Roman"/>
                        </a:rPr>
                        <a:t>Treatmentent</a:t>
                      </a:r>
                      <a:endParaRPr lang="en-US" sz="2400" b="0" i="0" u="none" strike="noStrike" dirty="0">
                        <a:solidFill>
                          <a:srgbClr val="000000"/>
                        </a:solidFill>
                        <a:effectLst/>
                        <a:latin typeface="Times New Roman"/>
                      </a:endParaRP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dirty="0" err="1">
                          <a:solidFill>
                            <a:srgbClr val="000000"/>
                          </a:solidFill>
                          <a:effectLst/>
                          <a:latin typeface="Times New Roman"/>
                        </a:rPr>
                        <a:t>Fertiliser</a:t>
                      </a:r>
                      <a:r>
                        <a:rPr lang="en-US" sz="2400" b="0" i="0" u="none" strike="noStrike" dirty="0">
                          <a:solidFill>
                            <a:srgbClr val="000000"/>
                          </a:solidFill>
                          <a:effectLst/>
                          <a:latin typeface="Times New Roman"/>
                        </a:rPr>
                        <a:t> </a:t>
                      </a:r>
                      <a:r>
                        <a:rPr lang="en-US" sz="2400" b="0" i="0" u="none" strike="noStrike" dirty="0" smtClean="0">
                          <a:solidFill>
                            <a:srgbClr val="000000"/>
                          </a:solidFill>
                          <a:effectLst/>
                          <a:latin typeface="Times New Roman"/>
                        </a:rPr>
                        <a:t>cost</a:t>
                      </a:r>
                    </a:p>
                    <a:p>
                      <a:pPr algn="l" fontAlgn="b"/>
                      <a:r>
                        <a:rPr lang="en-US" sz="2400" b="0" i="0" u="none" strike="noStrike" dirty="0" smtClean="0">
                          <a:solidFill>
                            <a:srgbClr val="000000"/>
                          </a:solidFill>
                          <a:effectLst/>
                          <a:latin typeface="Times New Roman"/>
                        </a:rPr>
                        <a:t>(</a:t>
                      </a:r>
                      <a:r>
                        <a:rPr lang="en-US" sz="2400" b="0" i="0" u="none" strike="noStrike" dirty="0">
                          <a:solidFill>
                            <a:srgbClr val="000000"/>
                          </a:solidFill>
                          <a:effectLst/>
                          <a:latin typeface="Times New Roman"/>
                        </a:rPr>
                        <a:t>$/ha)</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dirty="0" smtClean="0">
                          <a:solidFill>
                            <a:srgbClr val="000000"/>
                          </a:solidFill>
                          <a:effectLst/>
                          <a:latin typeface="Times New Roman"/>
                        </a:rPr>
                        <a:t>Yield</a:t>
                      </a:r>
                    </a:p>
                    <a:p>
                      <a:pPr algn="l" fontAlgn="b"/>
                      <a:r>
                        <a:rPr lang="en-US" sz="2400" b="0" i="0" u="none" strike="noStrike" dirty="0" smtClean="0">
                          <a:solidFill>
                            <a:srgbClr val="000000"/>
                          </a:solidFill>
                          <a:effectLst/>
                          <a:latin typeface="Times New Roman"/>
                        </a:rPr>
                        <a:t>(</a:t>
                      </a:r>
                      <a:r>
                        <a:rPr lang="en-US" sz="2400" b="0" i="0" u="none" strike="noStrike" dirty="0">
                          <a:solidFill>
                            <a:srgbClr val="000000"/>
                          </a:solidFill>
                          <a:effectLst/>
                          <a:latin typeface="Times New Roman"/>
                        </a:rPr>
                        <a:t>t/ha)</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Times New Roman"/>
                        </a:rPr>
                        <a:t>Income </a:t>
                      </a:r>
                      <a:r>
                        <a:rPr lang="en-US" sz="2400" b="0" i="0" u="none" strike="noStrike" dirty="0">
                          <a:solidFill>
                            <a:srgbClr val="000000"/>
                          </a:solidFill>
                          <a:effectLst/>
                          <a:latin typeface="Times New Roman"/>
                        </a:rPr>
                        <a:t>from </a:t>
                      </a:r>
                      <a:r>
                        <a:rPr lang="en-US" sz="2400" b="0" i="0" u="none" strike="noStrike" dirty="0" smtClean="0">
                          <a:solidFill>
                            <a:srgbClr val="000000"/>
                          </a:solidFill>
                          <a:effectLst/>
                          <a:latin typeface="Times New Roman"/>
                        </a:rPr>
                        <a:t>fruit</a:t>
                      </a:r>
                    </a:p>
                    <a:p>
                      <a:pPr algn="ctr" fontAlgn="b"/>
                      <a:r>
                        <a:rPr lang="en-US" sz="2400" b="0" i="0" u="none" strike="noStrike" dirty="0" smtClean="0">
                          <a:solidFill>
                            <a:srgbClr val="000000"/>
                          </a:solidFill>
                          <a:effectLst/>
                          <a:latin typeface="Times New Roman"/>
                        </a:rPr>
                        <a:t>(</a:t>
                      </a:r>
                      <a:r>
                        <a:rPr lang="en-US" sz="2400" b="0" i="0" u="none" strike="noStrike" dirty="0">
                          <a:solidFill>
                            <a:srgbClr val="000000"/>
                          </a:solidFill>
                          <a:effectLst/>
                          <a:latin typeface="Times New Roman"/>
                        </a:rPr>
                        <a:t>$/ha)</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Times New Roman"/>
                        </a:rPr>
                        <a:t>Income</a:t>
                      </a:r>
                      <a:r>
                        <a:rPr lang="en-US" sz="2400" b="0" i="0" u="none" strike="noStrike" dirty="0">
                          <a:solidFill>
                            <a:srgbClr val="000000"/>
                          </a:solidFill>
                          <a:effectLst/>
                          <a:latin typeface="Times New Roman"/>
                        </a:rPr>
                        <a:t>-cost </a:t>
                      </a:r>
                      <a:r>
                        <a:rPr lang="en-US" sz="2400" b="0" i="0" u="none" strike="noStrike" dirty="0" err="1" smtClean="0">
                          <a:solidFill>
                            <a:srgbClr val="000000"/>
                          </a:solidFill>
                          <a:effectLst/>
                          <a:latin typeface="Times New Roman"/>
                        </a:rPr>
                        <a:t>fertiliser</a:t>
                      </a:r>
                      <a:r>
                        <a:rPr lang="en-US" sz="2400" b="0" i="0" u="none" strike="noStrike" dirty="0" smtClean="0">
                          <a:solidFill>
                            <a:srgbClr val="000000"/>
                          </a:solidFill>
                          <a:effectLst/>
                          <a:latin typeface="Times New Roman"/>
                        </a:rPr>
                        <a:t>     ($/ha)</a:t>
                      </a:r>
                      <a:endParaRPr lang="en-US" sz="2400" b="0" i="0" u="none" strike="noStrike" dirty="0">
                        <a:solidFill>
                          <a:srgbClr val="000000"/>
                        </a:solidFill>
                        <a:effectLst/>
                        <a:latin typeface="Times New Roman"/>
                      </a:endParaRP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1625">
                <a:tc>
                  <a:txBody>
                    <a:bodyPr/>
                    <a:lstStyle/>
                    <a:p>
                      <a:pPr algn="l" fontAlgn="b"/>
                      <a:r>
                        <a:rPr lang="en-US" sz="2400" b="0" i="0" u="none" strike="noStrike">
                          <a:solidFill>
                            <a:srgbClr val="000000"/>
                          </a:solidFill>
                          <a:effectLst/>
                          <a:latin typeface="Times New Roman"/>
                        </a:rPr>
                        <a:t>Control</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0</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7.94</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$3,954</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$3,954</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1625">
                <a:tc>
                  <a:txBody>
                    <a:bodyPr/>
                    <a:lstStyle/>
                    <a:p>
                      <a:pPr algn="l" fontAlgn="b"/>
                      <a:r>
                        <a:rPr lang="en-US" sz="2400" b="0" i="0" u="none" strike="noStrike">
                          <a:solidFill>
                            <a:srgbClr val="000000"/>
                          </a:solidFill>
                          <a:effectLst/>
                          <a:latin typeface="Times New Roman"/>
                        </a:rPr>
                        <a:t>NPK</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250</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9.72</a:t>
                      </a:r>
                    </a:p>
                  </a:txBody>
                  <a:tcPr marL="11962" marR="11962" marT="11962"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$4,759</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$4,509</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1625">
                <a:tc>
                  <a:txBody>
                    <a:bodyPr/>
                    <a:lstStyle/>
                    <a:p>
                      <a:pPr algn="l" fontAlgn="b"/>
                      <a:r>
                        <a:rPr lang="en-US" sz="2400" b="0" i="0" u="none" strike="noStrike">
                          <a:solidFill>
                            <a:srgbClr val="000000"/>
                          </a:solidFill>
                          <a:effectLst/>
                          <a:latin typeface="Times New Roman"/>
                        </a:rPr>
                        <a:t>BC/Clay/NPK</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165</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10.96</a:t>
                      </a:r>
                    </a:p>
                  </a:txBody>
                  <a:tcPr marL="11962" marR="11962" marT="11962"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$5,366</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$5,201</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1625">
                <a:tc>
                  <a:txBody>
                    <a:bodyPr/>
                    <a:lstStyle/>
                    <a:p>
                      <a:pPr algn="l" fontAlgn="b"/>
                      <a:r>
                        <a:rPr lang="en-US" sz="2400" b="0" i="0" u="none" strike="noStrike">
                          <a:solidFill>
                            <a:srgbClr val="000000"/>
                          </a:solidFill>
                          <a:effectLst/>
                          <a:latin typeface="Times New Roman"/>
                        </a:rPr>
                        <a:t>BC/Minerals/NPK</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196</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endParaRPr lang="en-US" sz="2400" b="0" i="0" u="none" strike="noStrike" dirty="0" smtClean="0">
                        <a:solidFill>
                          <a:srgbClr val="000000"/>
                        </a:solidFill>
                        <a:effectLst/>
                        <a:latin typeface="Times New Roman"/>
                      </a:endParaRPr>
                    </a:p>
                    <a:p>
                      <a:pPr algn="ctr" fontAlgn="ctr"/>
                      <a:r>
                        <a:rPr lang="en-US" sz="2400" b="0" i="0" u="none" strike="noStrike" dirty="0" smtClean="0">
                          <a:solidFill>
                            <a:srgbClr val="000000"/>
                          </a:solidFill>
                          <a:effectLst/>
                          <a:latin typeface="Times New Roman"/>
                        </a:rPr>
                        <a:t>11.33</a:t>
                      </a:r>
                      <a:endParaRPr lang="en-US" sz="2400" b="0" i="0" u="none" strike="noStrike" dirty="0">
                        <a:solidFill>
                          <a:srgbClr val="000000"/>
                        </a:solidFill>
                        <a:effectLst/>
                        <a:latin typeface="Times New Roman"/>
                      </a:endParaRPr>
                    </a:p>
                  </a:txBody>
                  <a:tcPr marL="11962" marR="11962" marT="11962"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a:rPr>
                        <a:t>$5,547</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a:rPr>
                        <a:t>$5,351</a:t>
                      </a:r>
                    </a:p>
                  </a:txBody>
                  <a:tcPr marL="11962" marR="11962" marT="11962"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9640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6331"/>
            <a:ext cx="9144000" cy="621166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 y="0"/>
            <a:ext cx="9144000" cy="954107"/>
          </a:xfrm>
          <a:prstGeom prst="rect">
            <a:avLst/>
          </a:prstGeom>
          <a:solidFill>
            <a:srgbClr val="BFBFBF"/>
          </a:solidFill>
          <a:ln>
            <a:noFill/>
          </a:ln>
        </p:spPr>
        <p:txBody>
          <a:bodyPr wrap="square" rtlCol="0">
            <a:spAutoFit/>
          </a:bodyPr>
          <a:lstStyle/>
          <a:p>
            <a:pPr algn="ctr"/>
            <a:r>
              <a:rPr lang="en-US" sz="2800" dirty="0" smtClean="0">
                <a:solidFill>
                  <a:srgbClr val="008000"/>
                </a:solidFill>
                <a:latin typeface="Calibri" charset="0"/>
                <a:cs typeface="宋体" charset="0"/>
              </a:rPr>
              <a:t>Stimulating Growth </a:t>
            </a:r>
            <a:r>
              <a:rPr lang="en-US" sz="2800" dirty="0">
                <a:solidFill>
                  <a:srgbClr val="008000"/>
                </a:solidFill>
                <a:latin typeface="Calibri" charset="0"/>
                <a:cs typeface="宋体" charset="0"/>
              </a:rPr>
              <a:t>of Cabbage through Biochar Extract Foliar Spray</a:t>
            </a:r>
            <a:r>
              <a:rPr lang="en-US" dirty="0" smtClean="0">
                <a:solidFill>
                  <a:srgbClr val="008000"/>
                </a:solidFill>
              </a:rPr>
              <a:t> </a:t>
            </a:r>
            <a:endParaRPr lang="en-US" sz="2000" dirty="0">
              <a:solidFill>
                <a:srgbClr val="008000"/>
              </a:solidFill>
            </a:endParaRPr>
          </a:p>
        </p:txBody>
      </p:sp>
      <p:sp>
        <p:nvSpPr>
          <p:cNvPr id="2" name="TextBox 1"/>
          <p:cNvSpPr txBox="1"/>
          <p:nvPr/>
        </p:nvSpPr>
        <p:spPr>
          <a:xfrm>
            <a:off x="279401" y="1193800"/>
            <a:ext cx="8864600" cy="6232475"/>
          </a:xfrm>
          <a:prstGeom prst="rect">
            <a:avLst/>
          </a:prstGeom>
          <a:noFill/>
        </p:spPr>
        <p:txBody>
          <a:bodyPr wrap="square" rtlCol="0">
            <a:spAutoFit/>
          </a:bodyPr>
          <a:lstStyle/>
          <a:p>
            <a:pPr marL="342900" indent="-342900">
              <a:spcBef>
                <a:spcPct val="50000"/>
              </a:spcBef>
              <a:buFont typeface="Arial"/>
              <a:buChar char="•"/>
            </a:pPr>
            <a:r>
              <a:rPr lang="en-US" sz="2300" dirty="0" smtClean="0">
                <a:solidFill>
                  <a:srgbClr val="000000"/>
                </a:solidFill>
                <a:sym typeface="Calibri" charset="0"/>
              </a:rPr>
              <a:t>1kg BC with 20kg water heated at </a:t>
            </a:r>
            <a:r>
              <a:rPr lang="en-US" sz="2300" dirty="0">
                <a:solidFill>
                  <a:srgbClr val="000000"/>
                </a:solidFill>
                <a:sym typeface="Calibri" charset="0"/>
              </a:rPr>
              <a:t>100℃ for 3 hours </a:t>
            </a:r>
            <a:r>
              <a:rPr lang="en-US" sz="2300" dirty="0" smtClean="0">
                <a:solidFill>
                  <a:srgbClr val="000000"/>
                </a:solidFill>
                <a:sym typeface="Calibri" charset="0"/>
              </a:rPr>
              <a:t>,</a:t>
            </a:r>
          </a:p>
          <a:p>
            <a:pPr marL="342900" indent="-342900">
              <a:spcBef>
                <a:spcPct val="50000"/>
              </a:spcBef>
              <a:buFont typeface="Arial"/>
              <a:buChar char="•"/>
            </a:pPr>
            <a:r>
              <a:rPr lang="en-US" sz="2300" dirty="0">
                <a:solidFill>
                  <a:srgbClr val="000000"/>
                </a:solidFill>
                <a:sym typeface="Calibri" charset="0"/>
              </a:rPr>
              <a:t>S</a:t>
            </a:r>
            <a:r>
              <a:rPr lang="en-US" sz="2300" dirty="0" smtClean="0">
                <a:solidFill>
                  <a:srgbClr val="000000"/>
                </a:solidFill>
                <a:sym typeface="Calibri" charset="0"/>
              </a:rPr>
              <a:t>hake </a:t>
            </a:r>
            <a:r>
              <a:rPr lang="en-US" sz="2300" dirty="0">
                <a:solidFill>
                  <a:srgbClr val="000000"/>
                </a:solidFill>
                <a:sym typeface="Calibri" charset="0"/>
              </a:rPr>
              <a:t>for 24 hours </a:t>
            </a:r>
            <a:r>
              <a:rPr lang="en-US" sz="2300" dirty="0" smtClean="0">
                <a:solidFill>
                  <a:srgbClr val="000000"/>
                </a:solidFill>
                <a:sym typeface="Calibri" charset="0"/>
              </a:rPr>
              <a:t>and then filter at 100 micron filter</a:t>
            </a:r>
          </a:p>
          <a:p>
            <a:pPr marL="342900" indent="-342900">
              <a:spcBef>
                <a:spcPct val="50000"/>
              </a:spcBef>
              <a:buFont typeface="Arial"/>
              <a:buChar char="•"/>
            </a:pPr>
            <a:r>
              <a:rPr lang="en-US" sz="2300" dirty="0" smtClean="0">
                <a:solidFill>
                  <a:srgbClr val="000000"/>
                </a:solidFill>
                <a:sym typeface="Calibri" charset="0"/>
              </a:rPr>
              <a:t>Dilute </a:t>
            </a:r>
            <a:r>
              <a:rPr lang="en-US" sz="2300" dirty="0">
                <a:latin typeface="Calibri" charset="0"/>
                <a:cs typeface="宋体" charset="0"/>
              </a:rPr>
              <a:t>25:1 , 50:1, 100:</a:t>
            </a:r>
            <a:r>
              <a:rPr lang="en-US" sz="2300" dirty="0" smtClean="0">
                <a:latin typeface="Calibri" charset="0"/>
                <a:cs typeface="宋体" charset="0"/>
              </a:rPr>
              <a:t>1</a:t>
            </a:r>
            <a:endParaRPr lang="en-US" sz="2300" dirty="0">
              <a:solidFill>
                <a:srgbClr val="000000"/>
              </a:solidFill>
              <a:sym typeface="Calibri" charset="0"/>
            </a:endParaRPr>
          </a:p>
          <a:p>
            <a:pPr marL="342900" indent="-342900">
              <a:spcBef>
                <a:spcPct val="50000"/>
              </a:spcBef>
              <a:buFont typeface="Arial"/>
              <a:buChar char="•"/>
            </a:pPr>
            <a:r>
              <a:rPr lang="en-US" sz="2300" dirty="0" smtClean="0">
                <a:latin typeface="Calibri" charset="0"/>
                <a:cs typeface="宋体" charset="0"/>
              </a:rPr>
              <a:t> </a:t>
            </a:r>
            <a:r>
              <a:rPr lang="en-US" sz="2300" dirty="0">
                <a:latin typeface="Calibri" charset="0"/>
                <a:cs typeface="宋体" charset="0"/>
              </a:rPr>
              <a:t>Each pot 2kg dry soil,  rate of fertilizer application :N/P2O5/K2O=.5g</a:t>
            </a:r>
          </a:p>
          <a:p>
            <a:r>
              <a:rPr lang="en-US" sz="2300" dirty="0">
                <a:latin typeface="Calibri" charset="0"/>
                <a:cs typeface="宋体" charset="0"/>
              </a:rPr>
              <a:t> </a:t>
            </a:r>
            <a:r>
              <a:rPr lang="en-US" sz="2300" dirty="0" smtClean="0">
                <a:latin typeface="Calibri" charset="0"/>
                <a:cs typeface="宋体" charset="0"/>
              </a:rPr>
              <a:t>	per </a:t>
            </a:r>
            <a:r>
              <a:rPr lang="en-US" sz="2300" dirty="0">
                <a:latin typeface="Calibri" charset="0"/>
                <a:cs typeface="宋体" charset="0"/>
              </a:rPr>
              <a:t>kilogram soil.</a:t>
            </a:r>
          </a:p>
          <a:p>
            <a:pPr marL="342900" indent="-342900">
              <a:spcBef>
                <a:spcPct val="50000"/>
              </a:spcBef>
              <a:buFont typeface="Arial"/>
              <a:buChar char="•"/>
            </a:pPr>
            <a:r>
              <a:rPr lang="en-US" altLang="ja-JP" sz="2300" dirty="0" smtClean="0">
                <a:solidFill>
                  <a:srgbClr val="000000"/>
                </a:solidFill>
                <a:sym typeface="Calibri" charset="0"/>
              </a:rPr>
              <a:t>4 plants per pot</a:t>
            </a:r>
            <a:endParaRPr lang="en-US" altLang="ja-JP" sz="2300" dirty="0">
              <a:solidFill>
                <a:srgbClr val="000000"/>
              </a:solidFill>
              <a:sym typeface="Calibri" charset="0"/>
            </a:endParaRPr>
          </a:p>
          <a:p>
            <a:pPr marL="342900" indent="-342900">
              <a:spcBef>
                <a:spcPct val="50000"/>
              </a:spcBef>
              <a:buFont typeface="Arial"/>
              <a:buChar char="•"/>
            </a:pPr>
            <a:r>
              <a:rPr lang="en-US" sz="2300" b="1" dirty="0" smtClean="0">
                <a:solidFill>
                  <a:srgbClr val="000000"/>
                </a:solidFill>
                <a:sym typeface="Calibri" charset="0"/>
              </a:rPr>
              <a:t>Wheat Straw and Maize Straw  Biochars produced at 450-480</a:t>
            </a:r>
            <a:r>
              <a:rPr lang="en-US" sz="2300" dirty="0" smtClean="0">
                <a:solidFill>
                  <a:srgbClr val="000000"/>
                </a:solidFill>
                <a:sym typeface="Calibri" charset="0"/>
              </a:rPr>
              <a:t> ℃</a:t>
            </a:r>
          </a:p>
          <a:p>
            <a:pPr marL="342900" indent="-342900">
              <a:spcBef>
                <a:spcPct val="50000"/>
              </a:spcBef>
              <a:buFont typeface="Arial"/>
              <a:buChar char="•"/>
            </a:pPr>
            <a:r>
              <a:rPr lang="en-US" sz="2300" dirty="0" smtClean="0">
                <a:latin typeface="Calibri" charset="0"/>
                <a:cs typeface="宋体" charset="0"/>
              </a:rPr>
              <a:t> A </a:t>
            </a:r>
            <a:r>
              <a:rPr lang="en-US" sz="2300" dirty="0">
                <a:latin typeface="Calibri" charset="0"/>
                <a:cs typeface="宋体" charset="0"/>
              </a:rPr>
              <a:t>week after germination, begin to spray biochar extraction, each time 200ml a </a:t>
            </a:r>
          </a:p>
          <a:p>
            <a:pPr marL="342900" indent="-342900">
              <a:buFont typeface="Arial"/>
              <a:buChar char="•"/>
            </a:pPr>
            <a:r>
              <a:rPr lang="en-US" sz="2300" dirty="0">
                <a:latin typeface="Calibri" charset="0"/>
                <a:cs typeface="宋体" charset="0"/>
              </a:rPr>
              <a:t> </a:t>
            </a:r>
            <a:r>
              <a:rPr lang="en-US" sz="2300" dirty="0" smtClean="0">
                <a:latin typeface="Calibri" charset="0"/>
                <a:cs typeface="宋体" charset="0"/>
              </a:rPr>
              <a:t>pot</a:t>
            </a:r>
            <a:r>
              <a:rPr lang="en-US" sz="2300" dirty="0">
                <a:latin typeface="Calibri" charset="0"/>
                <a:cs typeface="宋体" charset="0"/>
              </a:rPr>
              <a:t>, during the first two weeks ,spray once a week, then spray every three days</a:t>
            </a:r>
            <a:r>
              <a:rPr lang="en-US" sz="2300" dirty="0" smtClean="0">
                <a:latin typeface="Calibri" charset="0"/>
                <a:cs typeface="宋体" charset="0"/>
              </a:rPr>
              <a:t>.</a:t>
            </a:r>
            <a:endParaRPr lang="en-US" sz="2300" dirty="0">
              <a:latin typeface="Calibri" charset="0"/>
              <a:cs typeface="宋体" charset="0"/>
            </a:endParaRPr>
          </a:p>
          <a:p>
            <a:pPr marL="342900" indent="-342900">
              <a:buFont typeface="Arial"/>
              <a:buChar char="•"/>
            </a:pPr>
            <a:r>
              <a:rPr lang="en-US" sz="2300" dirty="0" smtClean="0">
                <a:latin typeface="Calibri" charset="0"/>
                <a:cs typeface="宋体" charset="0"/>
              </a:rPr>
              <a:t>Total </a:t>
            </a:r>
            <a:r>
              <a:rPr lang="en-US" sz="2300" dirty="0">
                <a:latin typeface="Calibri" charset="0"/>
                <a:cs typeface="宋体" charset="0"/>
              </a:rPr>
              <a:t>ten times and grow 45 days</a:t>
            </a:r>
            <a:r>
              <a:rPr lang="en-US" dirty="0">
                <a:latin typeface="Calibri" charset="0"/>
                <a:cs typeface="宋体" charset="0"/>
              </a:rPr>
              <a:t>.</a:t>
            </a:r>
          </a:p>
          <a:p>
            <a:pPr>
              <a:spcBef>
                <a:spcPct val="50000"/>
              </a:spcBef>
            </a:pPr>
            <a:endParaRPr lang="en-US" dirty="0">
              <a:solidFill>
                <a:srgbClr val="000000"/>
              </a:solidFill>
              <a:sym typeface="Calibri" charset="0"/>
            </a:endParaRPr>
          </a:p>
          <a:p>
            <a:pPr>
              <a:spcBef>
                <a:spcPct val="50000"/>
              </a:spcBef>
            </a:pPr>
            <a:endParaRPr lang="en-US" dirty="0"/>
          </a:p>
        </p:txBody>
      </p:sp>
    </p:spTree>
    <p:extLst>
      <p:ext uri="{BB962C8B-B14F-4D97-AF65-F5344CB8AC3E}">
        <p14:creationId xmlns:p14="http://schemas.microsoft.com/office/powerpoint/2010/main" val="3902568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0800"/>
            <a:ext cx="9144000" cy="6908800"/>
            <a:chOff x="1" y="0"/>
            <a:chExt cx="9144000" cy="6908800"/>
          </a:xfrm>
        </p:grpSpPr>
        <p:sp>
          <p:nvSpPr>
            <p:cNvPr id="9" name="TextBox 8"/>
            <p:cNvSpPr txBox="1"/>
            <p:nvPr/>
          </p:nvSpPr>
          <p:spPr>
            <a:xfrm>
              <a:off x="1" y="0"/>
              <a:ext cx="9144000" cy="954107"/>
            </a:xfrm>
            <a:prstGeom prst="rect">
              <a:avLst/>
            </a:prstGeom>
            <a:solidFill>
              <a:srgbClr val="BFBFBF"/>
            </a:solidFill>
            <a:ln>
              <a:noFill/>
            </a:ln>
          </p:spPr>
          <p:txBody>
            <a:bodyPr wrap="square" rtlCol="0">
              <a:spAutoFit/>
            </a:bodyPr>
            <a:lstStyle/>
            <a:p>
              <a:pPr algn="ctr"/>
              <a:r>
                <a:rPr lang="en-US" sz="2800" dirty="0" smtClean="0">
                  <a:solidFill>
                    <a:srgbClr val="008000"/>
                  </a:solidFill>
                </a:rPr>
                <a:t>40-60% Enhanced Yield with Application of Foliar Spray</a:t>
              </a:r>
            </a:p>
            <a:p>
              <a:pPr algn="ctr"/>
              <a:r>
                <a:rPr lang="en-US" sz="2800" dirty="0" smtClean="0">
                  <a:solidFill>
                    <a:srgbClr val="008000"/>
                  </a:solidFill>
                </a:rPr>
                <a:t>When using NPK </a:t>
              </a:r>
              <a:r>
                <a:rPr lang="en-US" sz="2800" dirty="0" err="1" smtClean="0">
                  <a:solidFill>
                    <a:srgbClr val="008000"/>
                  </a:solidFill>
                </a:rPr>
                <a:t>Fertiliser</a:t>
              </a:r>
              <a:endParaRPr lang="en-US" sz="2800" dirty="0">
                <a:solidFill>
                  <a:srgbClr val="008000"/>
                </a:solidFill>
              </a:endParaRPr>
            </a:p>
          </p:txBody>
        </p:sp>
        <p:graphicFrame>
          <p:nvGraphicFramePr>
            <p:cNvPr id="3" name="Chart 2"/>
            <p:cNvGraphicFramePr>
              <a:graphicFrameLocks/>
            </p:cNvGraphicFramePr>
            <p:nvPr>
              <p:extLst>
                <p:ext uri="{D42A27DB-BD31-4B8C-83A1-F6EECF244321}">
                  <p14:modId xmlns:p14="http://schemas.microsoft.com/office/powerpoint/2010/main" val="3550194567"/>
                </p:ext>
              </p:extLst>
            </p:nvPr>
          </p:nvGraphicFramePr>
          <p:xfrm>
            <a:off x="533400" y="3085468"/>
            <a:ext cx="7323668" cy="382333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196664" y="1793102"/>
              <a:ext cx="1790700" cy="630942"/>
            </a:xfrm>
            <a:prstGeom prst="rect">
              <a:avLst/>
            </a:prstGeom>
          </p:spPr>
          <p:txBody>
            <a:bodyPr wrap="square">
              <a:spAutoFit/>
            </a:bodyPr>
            <a:lstStyle/>
            <a:p>
              <a:pPr>
                <a:spcBef>
                  <a:spcPct val="50000"/>
                </a:spcBef>
              </a:pPr>
              <a:r>
                <a:rPr lang="en-US" sz="1400" dirty="0">
                  <a:solidFill>
                    <a:srgbClr val="000000"/>
                  </a:solidFill>
                  <a:sym typeface="Calibri" charset="0"/>
                </a:rPr>
                <a:t>Wheat Straw </a:t>
              </a:r>
              <a:r>
                <a:rPr lang="en-US" sz="1400" dirty="0" smtClean="0">
                  <a:solidFill>
                    <a:srgbClr val="000000"/>
                  </a:solidFill>
                  <a:sym typeface="Calibri" charset="0"/>
                </a:rPr>
                <a:t>BC </a:t>
              </a:r>
              <a:r>
                <a:rPr lang="en-US" sz="1400" dirty="0">
                  <a:solidFill>
                    <a:srgbClr val="000000"/>
                  </a:solidFill>
                  <a:sym typeface="Calibri" charset="0"/>
                </a:rPr>
                <a:t>(SW</a:t>
              </a:r>
              <a:r>
                <a:rPr lang="en-US" sz="1400" dirty="0" smtClean="0">
                  <a:solidFill>
                    <a:srgbClr val="000000"/>
                  </a:solidFill>
                  <a:sym typeface="Calibri" charset="0"/>
                </a:rPr>
                <a:t>) </a:t>
              </a:r>
            </a:p>
            <a:p>
              <a:pPr>
                <a:spcBef>
                  <a:spcPct val="50000"/>
                </a:spcBef>
              </a:pPr>
              <a:r>
                <a:rPr lang="en-US" sz="1400" dirty="0" smtClean="0">
                  <a:solidFill>
                    <a:srgbClr val="000000"/>
                  </a:solidFill>
                  <a:sym typeface="Calibri" charset="0"/>
                </a:rPr>
                <a:t>Maize </a:t>
              </a:r>
              <a:r>
                <a:rPr lang="en-US" sz="1400" dirty="0">
                  <a:solidFill>
                    <a:srgbClr val="000000"/>
                  </a:solidFill>
                  <a:sym typeface="Calibri" charset="0"/>
                </a:rPr>
                <a:t>Straw </a:t>
              </a:r>
              <a:r>
                <a:rPr lang="en-US" sz="1400" dirty="0" smtClean="0">
                  <a:solidFill>
                    <a:srgbClr val="000000"/>
                  </a:solidFill>
                  <a:sym typeface="Calibri" charset="0"/>
                </a:rPr>
                <a:t>BC </a:t>
              </a:r>
              <a:r>
                <a:rPr lang="en-US" sz="1400" dirty="0">
                  <a:solidFill>
                    <a:srgbClr val="000000"/>
                  </a:solidFill>
                  <a:sym typeface="Calibri" charset="0"/>
                </a:rPr>
                <a:t>(SM)</a:t>
              </a:r>
            </a:p>
          </p:txBody>
        </p:sp>
        <p:pic>
          <p:nvPicPr>
            <p:cNvPr id="4" name="Picture 3"/>
            <p:cNvPicPr>
              <a:picLocks noChangeAspect="1"/>
            </p:cNvPicPr>
            <p:nvPr/>
          </p:nvPicPr>
          <p:blipFill>
            <a:blip r:embed="rId4"/>
            <a:stretch>
              <a:fillRect/>
            </a:stretch>
          </p:blipFill>
          <p:spPr>
            <a:xfrm>
              <a:off x="1" y="1154792"/>
              <a:ext cx="6968241" cy="2538504"/>
            </a:xfrm>
            <a:prstGeom prst="rect">
              <a:avLst/>
            </a:prstGeom>
          </p:spPr>
        </p:pic>
      </p:grpSp>
    </p:spTree>
    <p:extLst>
      <p:ext uri="{BB962C8B-B14F-4D97-AF65-F5344CB8AC3E}">
        <p14:creationId xmlns:p14="http://schemas.microsoft.com/office/powerpoint/2010/main" val="3740614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3000" dirty="0" smtClean="0">
                <a:solidFill>
                  <a:srgbClr val="008000"/>
                </a:solidFill>
                <a:latin typeface="Arial" charset="0"/>
                <a:ea typeface="ＭＳ Ｐゴシック" charset="0"/>
                <a:cs typeface="ＭＳ Ｐゴシック" charset="0"/>
              </a:rPr>
              <a:t>: </a:t>
            </a:r>
            <a:br>
              <a:rPr lang="en-US" sz="3000" dirty="0" smtClean="0">
                <a:solidFill>
                  <a:srgbClr val="008000"/>
                </a:solidFill>
                <a:latin typeface="Arial" charset="0"/>
                <a:ea typeface="ＭＳ Ｐゴシック" charset="0"/>
                <a:cs typeface="ＭＳ Ｐゴシック" charset="0"/>
              </a:rPr>
            </a:br>
            <a:r>
              <a:rPr lang="en-US" sz="3000" dirty="0" smtClean="0">
                <a:solidFill>
                  <a:srgbClr val="008000"/>
                </a:solidFill>
                <a:latin typeface="Arial" charset="0"/>
                <a:ea typeface="ＭＳ Ｐゴシック" charset="0"/>
                <a:cs typeface="ＭＳ Ｐゴシック" charset="0"/>
              </a:rPr>
              <a:t>Foliar Spray Increases the Quality of the Cabbage</a:t>
            </a:r>
            <a:endParaRPr lang="en-US" sz="30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a:buNone/>
            </a:pPr>
            <a:r>
              <a:rPr lang="en-AU" sz="800" dirty="0" smtClean="0"/>
              <a:t> </a:t>
            </a:r>
            <a:endParaRPr lang="en-AU" dirty="0" smtClean="0"/>
          </a:p>
          <a:p>
            <a:pPr lvl="0">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pic>
        <p:nvPicPr>
          <p:cNvPr id="6" name="t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87" y="1274762"/>
            <a:ext cx="8785225" cy="4968876"/>
          </a:xfrm>
          <a:prstGeom prst="rect">
            <a:avLst/>
          </a:prstGeom>
        </p:spPr>
      </p:pic>
    </p:spTree>
    <p:extLst>
      <p:ext uri="{BB962C8B-B14F-4D97-AF65-F5344CB8AC3E}">
        <p14:creationId xmlns:p14="http://schemas.microsoft.com/office/powerpoint/2010/main" val="3756925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0"/>
            <a:ext cx="9144000" cy="1200329"/>
          </a:xfrm>
          <a:prstGeom prst="rect">
            <a:avLst/>
          </a:prstGeom>
          <a:solidFill>
            <a:srgbClr val="BFBFBF"/>
          </a:solidFill>
        </p:spPr>
        <p:txBody>
          <a:bodyPr wrap="square" rtlCol="0">
            <a:spAutoFit/>
          </a:bodyPr>
          <a:lstStyle/>
          <a:p>
            <a:r>
              <a:rPr lang="en-US" sz="3600" dirty="0" smtClean="0">
                <a:solidFill>
                  <a:srgbClr val="008000"/>
                </a:solidFill>
              </a:rPr>
              <a:t>Liquid Fertiliser on Growth of Traditional Medicine</a:t>
            </a:r>
            <a:endParaRPr lang="en-US" sz="3600" dirty="0">
              <a:solidFill>
                <a:srgbClr val="008000"/>
              </a:solidFill>
            </a:endParaRPr>
          </a:p>
        </p:txBody>
      </p:sp>
      <p:sp>
        <p:nvSpPr>
          <p:cNvPr id="2" name="Rectangle 1"/>
          <p:cNvSpPr/>
          <p:nvPr/>
        </p:nvSpPr>
        <p:spPr>
          <a:xfrm>
            <a:off x="169333" y="1413064"/>
            <a:ext cx="8822267" cy="4924425"/>
          </a:xfrm>
          <a:prstGeom prst="rect">
            <a:avLst/>
          </a:prstGeom>
        </p:spPr>
        <p:txBody>
          <a:bodyPr wrap="square">
            <a:spAutoFit/>
          </a:bodyPr>
          <a:lstStyle/>
          <a:p>
            <a:pPr marL="355600" indent="-355600"/>
            <a:r>
              <a:rPr lang="zh-CN" altLang="en-US" dirty="0" smtClean="0">
                <a:solidFill>
                  <a:srgbClr val="7F7F7F"/>
                </a:solidFill>
                <a:latin typeface="Impact" charset="0"/>
                <a:ea typeface="微软雅黑" charset="0"/>
                <a:cs typeface="微软雅黑" charset="0"/>
                <a:sym typeface="Impact" charset="0"/>
              </a:rPr>
              <a:t>1</a:t>
            </a:r>
            <a:r>
              <a:rPr lang="en-AU" altLang="zh-CN" sz="2800" dirty="0" smtClean="0">
                <a:solidFill>
                  <a:srgbClr val="7F7F7F"/>
                </a:solidFill>
                <a:latin typeface="Impact" charset="0"/>
                <a:ea typeface="微软雅黑" charset="0"/>
                <a:cs typeface="微软雅黑" charset="0"/>
                <a:sym typeface="Impact" charset="0"/>
              </a:rPr>
              <a:t>	</a:t>
            </a:r>
            <a:r>
              <a:rPr lang="en-AU" altLang="zh-CN" sz="2600" dirty="0" smtClean="0">
                <a:solidFill>
                  <a:srgbClr val="7F7F7F"/>
                </a:solidFill>
                <a:cs typeface="Arial" charset="0"/>
                <a:sym typeface="Impact" charset="0"/>
              </a:rPr>
              <a:t>T</a:t>
            </a:r>
            <a:r>
              <a:rPr lang="zh-CN" altLang="en-US" sz="2600" dirty="0" smtClean="0">
                <a:solidFill>
                  <a:srgbClr val="7F7F7F"/>
                </a:solidFill>
                <a:ea typeface="微软雅黑" charset="0"/>
                <a:cs typeface="微软雅黑" charset="0"/>
                <a:sym typeface="Impact" charset="0"/>
              </a:rPr>
              <a:t>ake </a:t>
            </a:r>
            <a:r>
              <a:rPr lang="en-AU" altLang="zh-CN" sz="2600" dirty="0">
                <a:solidFill>
                  <a:srgbClr val="7F7F7F"/>
                </a:solidFill>
                <a:cs typeface="Arial" charset="0"/>
                <a:sym typeface="Impact" charset="0"/>
              </a:rPr>
              <a:t>10gms </a:t>
            </a:r>
            <a:r>
              <a:rPr lang="zh-CN" altLang="en-US" sz="2600" dirty="0">
                <a:solidFill>
                  <a:srgbClr val="7F7F7F"/>
                </a:solidFill>
                <a:ea typeface="微软雅黑" charset="0"/>
                <a:cs typeface="微软雅黑" charset="0"/>
                <a:sym typeface="Impact" charset="0"/>
              </a:rPr>
              <a:t> dry wheat straw black carbon，though 0.5 mm sieve。</a:t>
            </a:r>
          </a:p>
          <a:p>
            <a:pPr marL="514350" indent="-514350">
              <a:buAutoNum type="arabicPlain" startAt="2"/>
            </a:pPr>
            <a:r>
              <a:rPr lang="zh-CN" altLang="en-US" sz="2600" dirty="0" smtClean="0">
                <a:solidFill>
                  <a:srgbClr val="7F7F7F"/>
                </a:solidFill>
                <a:ea typeface="微软雅黑" charset="0"/>
                <a:cs typeface="微软雅黑" charset="0"/>
                <a:sym typeface="Impact" charset="0"/>
              </a:rPr>
              <a:t>Add </a:t>
            </a:r>
            <a:r>
              <a:rPr lang="en-AU" altLang="zh-CN" sz="2600" dirty="0">
                <a:solidFill>
                  <a:srgbClr val="7F7F7F"/>
                </a:solidFill>
                <a:cs typeface="Arial" charset="0"/>
                <a:sym typeface="Impact" charset="0"/>
              </a:rPr>
              <a:t>200ml water + 5.6gms (.5M)</a:t>
            </a:r>
            <a:r>
              <a:rPr lang="zh-CN" altLang="en-US" sz="2600" dirty="0">
                <a:solidFill>
                  <a:srgbClr val="7F7F7F"/>
                </a:solidFill>
                <a:ea typeface="微软雅黑" charset="0"/>
                <a:cs typeface="微软雅黑" charset="0"/>
                <a:sym typeface="Impact" charset="0"/>
              </a:rPr>
              <a:t> </a:t>
            </a:r>
            <a:r>
              <a:rPr lang="en-US" altLang="zh-CN" sz="2600" dirty="0" smtClean="0">
                <a:solidFill>
                  <a:srgbClr val="7F7F7F"/>
                </a:solidFill>
                <a:ea typeface="微软雅黑" charset="0"/>
                <a:cs typeface="微软雅黑" charset="0"/>
                <a:sym typeface="Impact" charset="0"/>
              </a:rPr>
              <a:t>(</a:t>
            </a:r>
            <a:r>
              <a:rPr lang="en-US" altLang="zh-CN" sz="2600" dirty="0">
                <a:solidFill>
                  <a:srgbClr val="7F7F7F"/>
                </a:solidFill>
                <a:ea typeface="微软雅黑" charset="0"/>
                <a:cs typeface="微软雅黑" charset="0"/>
                <a:sym typeface="Impact" charset="0"/>
              </a:rPr>
              <a:t>KOH)</a:t>
            </a:r>
            <a:r>
              <a:rPr lang="zh-CN" altLang="en-US" sz="2600" dirty="0">
                <a:solidFill>
                  <a:srgbClr val="7F7F7F"/>
                </a:solidFill>
                <a:ea typeface="微软雅黑" charset="0"/>
                <a:cs typeface="微软雅黑" charset="0"/>
                <a:sym typeface="Impact" charset="0"/>
              </a:rPr>
              <a:t>,   </a:t>
            </a:r>
            <a:endParaRPr lang="en-AU" altLang="zh-CN" sz="2600" dirty="0" smtClean="0">
              <a:solidFill>
                <a:srgbClr val="7F7F7F"/>
              </a:solidFill>
              <a:ea typeface="微软雅黑" charset="0"/>
              <a:cs typeface="微软雅黑" charset="0"/>
              <a:sym typeface="Impact" charset="0"/>
            </a:endParaRPr>
          </a:p>
          <a:p>
            <a:pPr marL="514350" indent="-514350">
              <a:buAutoNum type="arabicPlain" startAt="2"/>
            </a:pPr>
            <a:r>
              <a:rPr lang="en-AU" altLang="zh-CN" sz="2600" dirty="0">
                <a:solidFill>
                  <a:srgbClr val="7F7F7F"/>
                </a:solidFill>
                <a:ea typeface="微软雅黑" charset="0"/>
                <a:cs typeface="微软雅黑" charset="0"/>
                <a:sym typeface="Impact" charset="0"/>
              </a:rPr>
              <a:t>H</a:t>
            </a:r>
            <a:r>
              <a:rPr lang="zh-CN" altLang="en-US" sz="2600" dirty="0" smtClean="0">
                <a:solidFill>
                  <a:srgbClr val="7F7F7F"/>
                </a:solidFill>
                <a:ea typeface="微软雅黑" charset="0"/>
                <a:cs typeface="微软雅黑" charset="0"/>
                <a:sym typeface="Impact" charset="0"/>
              </a:rPr>
              <a:t>eat</a:t>
            </a:r>
            <a:r>
              <a:rPr lang="en-US" altLang="zh-CN" sz="2600" dirty="0" smtClean="0">
                <a:solidFill>
                  <a:srgbClr val="7F7F7F"/>
                </a:solidFill>
                <a:ea typeface="微软雅黑" charset="0"/>
                <a:cs typeface="微软雅黑" charset="0"/>
                <a:sym typeface="Impact" charset="0"/>
              </a:rPr>
              <a:t> for</a:t>
            </a:r>
            <a:r>
              <a:rPr lang="zh-CN" altLang="en-US" sz="2600" dirty="0" smtClean="0">
                <a:solidFill>
                  <a:srgbClr val="7F7F7F"/>
                </a:solidFill>
                <a:ea typeface="微软雅黑" charset="0"/>
                <a:cs typeface="微软雅黑" charset="0"/>
                <a:sym typeface="Impact" charset="0"/>
              </a:rPr>
              <a:t>  </a:t>
            </a:r>
            <a:r>
              <a:rPr lang="zh-CN" altLang="en-US" sz="2600" dirty="0">
                <a:solidFill>
                  <a:srgbClr val="7F7F7F"/>
                </a:solidFill>
                <a:ea typeface="微软雅黑" charset="0"/>
                <a:cs typeface="微软雅黑" charset="0"/>
                <a:sym typeface="Impact" charset="0"/>
              </a:rPr>
              <a:t>two hours in the oven</a:t>
            </a:r>
            <a:r>
              <a:rPr lang="en-US" altLang="zh-CN" sz="2600" dirty="0">
                <a:solidFill>
                  <a:srgbClr val="7F7F7F"/>
                </a:solidFill>
                <a:cs typeface="Arial" charset="0"/>
                <a:sym typeface="Impact" charset="0"/>
              </a:rPr>
              <a:t> 150C</a:t>
            </a:r>
            <a:r>
              <a:rPr lang="zh-CN" altLang="en-US" sz="2600" dirty="0" smtClean="0">
                <a:solidFill>
                  <a:srgbClr val="7F7F7F"/>
                </a:solidFill>
                <a:ea typeface="微软雅黑" charset="0"/>
                <a:cs typeface="微软雅黑" charset="0"/>
                <a:sym typeface="Impact" charset="0"/>
              </a:rPr>
              <a:t>,</a:t>
            </a:r>
            <a:endParaRPr lang="en-AU" altLang="zh-CN" sz="2600" dirty="0" smtClean="0">
              <a:solidFill>
                <a:srgbClr val="7F7F7F"/>
              </a:solidFill>
              <a:ea typeface="微软雅黑" charset="0"/>
              <a:cs typeface="微软雅黑" charset="0"/>
              <a:sym typeface="Impact" charset="0"/>
            </a:endParaRPr>
          </a:p>
          <a:p>
            <a:pPr marL="514350" indent="-514350">
              <a:buAutoNum type="arabicPlain" startAt="2"/>
            </a:pPr>
            <a:r>
              <a:rPr lang="zh-CN" altLang="en-US" sz="2600" dirty="0" smtClean="0">
                <a:solidFill>
                  <a:srgbClr val="7F7F7F"/>
                </a:solidFill>
                <a:ea typeface="微软雅黑" charset="0"/>
                <a:cs typeface="微软雅黑" charset="0"/>
                <a:sym typeface="Impact" charset="0"/>
              </a:rPr>
              <a:t>After </a:t>
            </a:r>
            <a:r>
              <a:rPr lang="zh-CN" altLang="en-US" sz="2600" dirty="0">
                <a:solidFill>
                  <a:srgbClr val="7F7F7F"/>
                </a:solidFill>
                <a:ea typeface="微软雅黑" charset="0"/>
                <a:cs typeface="微软雅黑" charset="0"/>
                <a:sym typeface="Impact" charset="0"/>
              </a:rPr>
              <a:t>heating  </a:t>
            </a:r>
            <a:r>
              <a:rPr lang="en-AU" altLang="zh-CN" sz="2600" dirty="0">
                <a:solidFill>
                  <a:srgbClr val="7F7F7F"/>
                </a:solidFill>
                <a:cs typeface="Arial" charset="0"/>
                <a:sym typeface="Impact" charset="0"/>
              </a:rPr>
              <a:t>the solution </a:t>
            </a:r>
            <a:r>
              <a:rPr lang="en-AU" altLang="zh-CN" sz="2600" dirty="0" smtClean="0">
                <a:solidFill>
                  <a:srgbClr val="7F7F7F"/>
                </a:solidFill>
                <a:cs typeface="Arial" charset="0"/>
                <a:sym typeface="Impact" charset="0"/>
              </a:rPr>
              <a:t>thickens</a:t>
            </a:r>
            <a:endParaRPr lang="en-AU" altLang="zh-CN" sz="2600" dirty="0" smtClean="0">
              <a:solidFill>
                <a:srgbClr val="7F7F7F"/>
              </a:solidFill>
              <a:ea typeface="微软雅黑" charset="0"/>
              <a:cs typeface="微软雅黑" charset="0"/>
              <a:sym typeface="Impact" charset="0"/>
            </a:endParaRPr>
          </a:p>
          <a:p>
            <a:pPr marL="514350" indent="-514350">
              <a:buAutoNum type="arabicPlain" startAt="2"/>
            </a:pPr>
            <a:r>
              <a:rPr lang="en-AU" altLang="zh-CN" sz="2600" dirty="0" smtClean="0">
                <a:solidFill>
                  <a:srgbClr val="7F7F7F"/>
                </a:solidFill>
                <a:cs typeface="Arial" charset="0"/>
                <a:sym typeface="Impact" charset="0"/>
              </a:rPr>
              <a:t>Filter </a:t>
            </a:r>
            <a:r>
              <a:rPr lang="zh-CN" altLang="en-US" sz="2600" dirty="0" smtClean="0">
                <a:solidFill>
                  <a:srgbClr val="7F7F7F"/>
                </a:solidFill>
                <a:ea typeface="微软雅黑" charset="0"/>
                <a:cs typeface="微软雅黑" charset="0"/>
                <a:sym typeface="Impact" charset="0"/>
              </a:rPr>
              <a:t>the </a:t>
            </a:r>
            <a:r>
              <a:rPr lang="zh-CN" altLang="en-US" sz="2600" dirty="0">
                <a:solidFill>
                  <a:srgbClr val="7F7F7F"/>
                </a:solidFill>
                <a:ea typeface="微软雅黑" charset="0"/>
                <a:cs typeface="微软雅黑" charset="0"/>
                <a:sym typeface="Impact" charset="0"/>
              </a:rPr>
              <a:t>solid-liquid </a:t>
            </a:r>
            <a:r>
              <a:rPr lang="zh-CN" altLang="en-US" sz="2600" dirty="0" smtClean="0">
                <a:solidFill>
                  <a:srgbClr val="7F7F7F"/>
                </a:solidFill>
                <a:ea typeface="微软雅黑" charset="0"/>
                <a:cs typeface="微软雅黑" charset="0"/>
                <a:sym typeface="Impact" charset="0"/>
              </a:rPr>
              <a:t>mixture</a:t>
            </a:r>
            <a:endParaRPr lang="en-AU" altLang="zh-CN" sz="2600" dirty="0" smtClean="0">
              <a:solidFill>
                <a:srgbClr val="7F7F7F"/>
              </a:solidFill>
              <a:ea typeface="微软雅黑" charset="0"/>
              <a:cs typeface="微软雅黑" charset="0"/>
              <a:sym typeface="Impact" charset="0"/>
            </a:endParaRPr>
          </a:p>
          <a:p>
            <a:pPr marL="514350" indent="-514350">
              <a:buAutoNum type="arabicPlain" startAt="2"/>
            </a:pPr>
            <a:r>
              <a:rPr lang="en-AU" altLang="zh-CN" sz="2600" dirty="0" smtClean="0">
                <a:solidFill>
                  <a:srgbClr val="7F7F7F"/>
                </a:solidFill>
                <a:ea typeface="微软雅黑" charset="0"/>
                <a:cs typeface="微软雅黑" charset="0"/>
                <a:sym typeface="Impact" charset="0"/>
              </a:rPr>
              <a:t>A</a:t>
            </a:r>
            <a:r>
              <a:rPr lang="zh-CN" altLang="en-US" sz="2600" dirty="0" smtClean="0">
                <a:solidFill>
                  <a:srgbClr val="7F7F7F"/>
                </a:solidFill>
                <a:ea typeface="微软雅黑" charset="0"/>
                <a:cs typeface="微软雅黑" charset="0"/>
                <a:sym typeface="Impact" charset="0"/>
              </a:rPr>
              <a:t>dd </a:t>
            </a:r>
            <a:r>
              <a:rPr lang="en-AU" altLang="zh-CN" sz="2600" dirty="0">
                <a:solidFill>
                  <a:srgbClr val="7F7F7F"/>
                </a:solidFill>
                <a:cs typeface="Arial" charset="0"/>
                <a:sym typeface="Impact" charset="0"/>
              </a:rPr>
              <a:t>phosphoric </a:t>
            </a:r>
            <a:r>
              <a:rPr lang="zh-CN" altLang="en-US" sz="2600" dirty="0">
                <a:solidFill>
                  <a:srgbClr val="7F7F7F"/>
                </a:solidFill>
                <a:ea typeface="微软雅黑" charset="0"/>
                <a:cs typeface="微软雅黑" charset="0"/>
                <a:sym typeface="Impact" charset="0"/>
              </a:rPr>
              <a:t>acid，change pH to </a:t>
            </a:r>
            <a:r>
              <a:rPr lang="zh-CN" altLang="en-US" sz="2600" dirty="0" smtClean="0">
                <a:solidFill>
                  <a:srgbClr val="7F7F7F"/>
                </a:solidFill>
                <a:ea typeface="微软雅黑" charset="0"/>
                <a:cs typeface="微软雅黑" charset="0"/>
                <a:sym typeface="Impact" charset="0"/>
              </a:rPr>
              <a:t>7</a:t>
            </a:r>
            <a:endParaRPr lang="en-AU" altLang="zh-CN" sz="2600" dirty="0" smtClean="0">
              <a:solidFill>
                <a:srgbClr val="7F7F7F"/>
              </a:solidFill>
              <a:ea typeface="微软雅黑" charset="0"/>
              <a:cs typeface="微软雅黑" charset="0"/>
              <a:sym typeface="Impact" charset="0"/>
            </a:endParaRPr>
          </a:p>
          <a:p>
            <a:pPr marL="514350" indent="-514350">
              <a:buAutoNum type="arabicPlain" startAt="2"/>
            </a:pPr>
            <a:r>
              <a:rPr lang="en-AU" altLang="zh-CN" sz="2600" dirty="0" smtClean="0">
                <a:solidFill>
                  <a:srgbClr val="7F7F7F"/>
                </a:solidFill>
                <a:cs typeface="Arial" charset="0"/>
                <a:sym typeface="Impact" charset="0"/>
              </a:rPr>
              <a:t>After </a:t>
            </a:r>
            <a:r>
              <a:rPr lang="en-AU" altLang="zh-CN" sz="2600" dirty="0">
                <a:solidFill>
                  <a:srgbClr val="7F7F7F"/>
                </a:solidFill>
                <a:cs typeface="Arial" charset="0"/>
                <a:sym typeface="Impact" charset="0"/>
              </a:rPr>
              <a:t>several minutes a gel is formed with a high </a:t>
            </a:r>
            <a:r>
              <a:rPr lang="en-AU" altLang="zh-CN" sz="2600" dirty="0" err="1">
                <a:solidFill>
                  <a:srgbClr val="7F7F7F"/>
                </a:solidFill>
                <a:cs typeface="Arial" charset="0"/>
                <a:sym typeface="Impact" charset="0"/>
              </a:rPr>
              <a:t>humic</a:t>
            </a:r>
            <a:r>
              <a:rPr lang="en-AU" altLang="zh-CN" sz="2600" dirty="0">
                <a:solidFill>
                  <a:srgbClr val="7F7F7F"/>
                </a:solidFill>
                <a:cs typeface="Arial" charset="0"/>
                <a:sym typeface="Impact" charset="0"/>
              </a:rPr>
              <a:t> acid content</a:t>
            </a:r>
            <a:r>
              <a:rPr lang="zh-CN" altLang="en-US" sz="2600" dirty="0">
                <a:solidFill>
                  <a:srgbClr val="7F7F7F"/>
                </a:solidFill>
                <a:ea typeface="微软雅黑" charset="0"/>
                <a:cs typeface="微软雅黑" charset="0"/>
                <a:sym typeface="Impact" charset="0"/>
              </a:rPr>
              <a:t>.</a:t>
            </a:r>
            <a:r>
              <a:rPr lang="en-AU" altLang="zh-CN" sz="2600" dirty="0">
                <a:solidFill>
                  <a:srgbClr val="7F7F7F"/>
                </a:solidFill>
                <a:cs typeface="Arial" charset="0"/>
                <a:sym typeface="Impact" charset="0"/>
              </a:rPr>
              <a:t> When &gt;50X water is added to the gel it dissolves </a:t>
            </a:r>
            <a:r>
              <a:rPr lang="en-AU" altLang="zh-CN" sz="2600" dirty="0" smtClean="0">
                <a:solidFill>
                  <a:srgbClr val="7F7F7F"/>
                </a:solidFill>
                <a:cs typeface="Arial" charset="0"/>
                <a:sym typeface="Impact" charset="0"/>
              </a:rPr>
              <a:t>completely</a:t>
            </a:r>
          </a:p>
          <a:p>
            <a:pPr marL="514350" indent="-514350">
              <a:buAutoNum type="arabicPlain" startAt="2"/>
            </a:pPr>
            <a:r>
              <a:rPr lang="en-AU" altLang="zh-CN" sz="2600" dirty="0" smtClean="0">
                <a:solidFill>
                  <a:srgbClr val="7F7F7F"/>
                </a:solidFill>
                <a:cs typeface="Arial" charset="0"/>
                <a:sym typeface="Impact" charset="0"/>
              </a:rPr>
              <a:t>An </a:t>
            </a:r>
            <a:r>
              <a:rPr lang="en-AU" altLang="zh-CN" sz="2600" dirty="0">
                <a:solidFill>
                  <a:srgbClr val="7F7F7F"/>
                </a:solidFill>
                <a:cs typeface="Arial" charset="0"/>
                <a:sym typeface="Impact" charset="0"/>
              </a:rPr>
              <a:t>Enhanced </a:t>
            </a:r>
            <a:r>
              <a:rPr lang="en-AU" altLang="zh-CN" sz="2600" dirty="0" smtClean="0">
                <a:solidFill>
                  <a:srgbClr val="7F7F7F"/>
                </a:solidFill>
                <a:cs typeface="Arial" charset="0"/>
                <a:sym typeface="Impact" charset="0"/>
              </a:rPr>
              <a:t>solution </a:t>
            </a:r>
            <a:r>
              <a:rPr lang="en-AU" altLang="zh-CN" sz="2600" dirty="0">
                <a:solidFill>
                  <a:srgbClr val="7F7F7F"/>
                </a:solidFill>
                <a:cs typeface="Arial" charset="0"/>
                <a:sym typeface="Impact" charset="0"/>
              </a:rPr>
              <a:t>was made by adding 158mg/l of FeSO4 to increase the redox activity</a:t>
            </a:r>
            <a:endParaRPr lang="zh-CN" altLang="en-US" sz="2600" dirty="0">
              <a:solidFill>
                <a:srgbClr val="7F7F7F"/>
              </a:solidFill>
              <a:ea typeface="微软雅黑" charset="0"/>
              <a:cs typeface="微软雅黑" charset="0"/>
              <a:sym typeface="Impact" charset="0"/>
            </a:endParaRPr>
          </a:p>
        </p:txBody>
      </p:sp>
      <p:pic>
        <p:nvPicPr>
          <p:cNvPr id="7" name="Picture 9" descr="IMG_016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8720" y="2225675"/>
            <a:ext cx="2445279" cy="1824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45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0"/>
            <a:ext cx="9144000" cy="1200329"/>
          </a:xfrm>
          <a:prstGeom prst="rect">
            <a:avLst/>
          </a:prstGeom>
          <a:solidFill>
            <a:srgbClr val="BFBFBF"/>
          </a:solidFill>
        </p:spPr>
        <p:txBody>
          <a:bodyPr wrap="square" rtlCol="0">
            <a:spAutoFit/>
          </a:bodyPr>
          <a:lstStyle/>
          <a:p>
            <a:pPr algn="ctr"/>
            <a:r>
              <a:rPr lang="en-US" sz="3600" dirty="0" smtClean="0">
                <a:solidFill>
                  <a:srgbClr val="008000"/>
                </a:solidFill>
              </a:rPr>
              <a:t>Liquid Fertiliser on Growth of Traditional Medicine Bell Flowers; Field Trial results</a:t>
            </a:r>
            <a:endParaRPr lang="en-US" sz="3600" dirty="0">
              <a:solidFill>
                <a:srgbClr val="008000"/>
              </a:solidFill>
            </a:endParaRPr>
          </a:p>
        </p:txBody>
      </p:sp>
      <p:grpSp>
        <p:nvGrpSpPr>
          <p:cNvPr id="4" name="Group 3"/>
          <p:cNvGrpSpPr/>
          <p:nvPr/>
        </p:nvGrpSpPr>
        <p:grpSpPr>
          <a:xfrm>
            <a:off x="34438" y="1701800"/>
            <a:ext cx="4702662" cy="2743200"/>
            <a:chOff x="1732004" y="1549400"/>
            <a:chExt cx="4702662" cy="2743200"/>
          </a:xfrm>
        </p:grpSpPr>
        <p:graphicFrame>
          <p:nvGraphicFramePr>
            <p:cNvPr id="3" name="Chart 2"/>
            <p:cNvGraphicFramePr>
              <a:graphicFrameLocks/>
            </p:cNvGraphicFramePr>
            <p:nvPr>
              <p:extLst>
                <p:ext uri="{D42A27DB-BD31-4B8C-83A1-F6EECF244321}">
                  <p14:modId xmlns:p14="http://schemas.microsoft.com/office/powerpoint/2010/main" val="2888688940"/>
                </p:ext>
              </p:extLst>
            </p:nvPr>
          </p:nvGraphicFramePr>
          <p:xfrm>
            <a:off x="1862666" y="1549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16200000">
              <a:off x="985336" y="2664937"/>
              <a:ext cx="1862667" cy="369332"/>
            </a:xfrm>
            <a:prstGeom prst="rect">
              <a:avLst/>
            </a:prstGeom>
            <a:noFill/>
          </p:spPr>
          <p:txBody>
            <a:bodyPr wrap="square" rtlCol="0">
              <a:spAutoFit/>
            </a:bodyPr>
            <a:lstStyle/>
            <a:p>
              <a:r>
                <a:rPr lang="en-US" dirty="0" smtClean="0"/>
                <a:t>Weight in kg</a:t>
              </a:r>
              <a:endParaRPr lang="en-US" dirty="0"/>
            </a:p>
          </p:txBody>
        </p:sp>
      </p:grpSp>
      <p:graphicFrame>
        <p:nvGraphicFramePr>
          <p:cNvPr id="6" name="Chart 5"/>
          <p:cNvGraphicFramePr>
            <a:graphicFrameLocks/>
          </p:cNvGraphicFramePr>
          <p:nvPr>
            <p:extLst>
              <p:ext uri="{D42A27DB-BD31-4B8C-83A1-F6EECF244321}">
                <p14:modId xmlns:p14="http://schemas.microsoft.com/office/powerpoint/2010/main" val="2777627667"/>
              </p:ext>
            </p:extLst>
          </p:nvPr>
        </p:nvGraphicFramePr>
        <p:xfrm>
          <a:off x="4737100" y="1571600"/>
          <a:ext cx="4406899" cy="28733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8167" y="2440001"/>
            <a:ext cx="270933" cy="369332"/>
          </a:xfrm>
          <a:prstGeom prst="rect">
            <a:avLst/>
          </a:prstGeom>
          <a:noFill/>
        </p:spPr>
        <p:txBody>
          <a:bodyPr wrap="square" rtlCol="0">
            <a:spAutoFit/>
          </a:bodyPr>
          <a:lstStyle/>
          <a:p>
            <a:r>
              <a:rPr lang="en-US" dirty="0" smtClean="0"/>
              <a:t>d</a:t>
            </a:r>
            <a:endParaRPr lang="en-US" dirty="0"/>
          </a:p>
        </p:txBody>
      </p:sp>
      <p:sp>
        <p:nvSpPr>
          <p:cNvPr id="9" name="TextBox 8"/>
          <p:cNvSpPr txBox="1"/>
          <p:nvPr/>
        </p:nvSpPr>
        <p:spPr>
          <a:xfrm>
            <a:off x="8105800" y="2624667"/>
            <a:ext cx="270933" cy="369332"/>
          </a:xfrm>
          <a:prstGeom prst="rect">
            <a:avLst/>
          </a:prstGeom>
          <a:noFill/>
        </p:spPr>
        <p:txBody>
          <a:bodyPr wrap="square" rtlCol="0">
            <a:spAutoFit/>
          </a:bodyPr>
          <a:lstStyle/>
          <a:p>
            <a:r>
              <a:rPr lang="en-US" dirty="0"/>
              <a:t>b</a:t>
            </a:r>
          </a:p>
        </p:txBody>
      </p:sp>
      <p:sp>
        <p:nvSpPr>
          <p:cNvPr id="10" name="TextBox 9"/>
          <p:cNvSpPr txBox="1"/>
          <p:nvPr/>
        </p:nvSpPr>
        <p:spPr>
          <a:xfrm>
            <a:off x="3013100" y="2128335"/>
            <a:ext cx="270933" cy="369332"/>
          </a:xfrm>
          <a:prstGeom prst="rect">
            <a:avLst/>
          </a:prstGeom>
          <a:noFill/>
        </p:spPr>
        <p:txBody>
          <a:bodyPr wrap="square" rtlCol="0">
            <a:spAutoFit/>
          </a:bodyPr>
          <a:lstStyle/>
          <a:p>
            <a:r>
              <a:rPr lang="en-US" dirty="0"/>
              <a:t>b</a:t>
            </a:r>
          </a:p>
        </p:txBody>
      </p:sp>
      <p:sp>
        <p:nvSpPr>
          <p:cNvPr id="11" name="TextBox 10"/>
          <p:cNvSpPr txBox="1"/>
          <p:nvPr/>
        </p:nvSpPr>
        <p:spPr>
          <a:xfrm>
            <a:off x="4037566" y="2223069"/>
            <a:ext cx="270933" cy="369332"/>
          </a:xfrm>
          <a:prstGeom prst="rect">
            <a:avLst/>
          </a:prstGeom>
          <a:noFill/>
        </p:spPr>
        <p:txBody>
          <a:bodyPr wrap="square" rtlCol="0">
            <a:spAutoFit/>
          </a:bodyPr>
          <a:lstStyle/>
          <a:p>
            <a:r>
              <a:rPr lang="en-US" dirty="0"/>
              <a:t>c</a:t>
            </a:r>
          </a:p>
        </p:txBody>
      </p:sp>
      <p:sp>
        <p:nvSpPr>
          <p:cNvPr id="7" name="TextBox 6"/>
          <p:cNvSpPr txBox="1"/>
          <p:nvPr/>
        </p:nvSpPr>
        <p:spPr>
          <a:xfrm rot="16200000">
            <a:off x="4185683" y="2794053"/>
            <a:ext cx="1511300" cy="369332"/>
          </a:xfrm>
          <a:prstGeom prst="rect">
            <a:avLst/>
          </a:prstGeom>
          <a:noFill/>
        </p:spPr>
        <p:txBody>
          <a:bodyPr wrap="square" rtlCol="0">
            <a:spAutoFit/>
          </a:bodyPr>
          <a:lstStyle/>
          <a:p>
            <a:pPr algn="ctr"/>
            <a:r>
              <a:rPr lang="en-US" dirty="0" smtClean="0"/>
              <a:t>%</a:t>
            </a:r>
            <a:endParaRPr lang="en-US" dirty="0"/>
          </a:p>
        </p:txBody>
      </p:sp>
      <p:sp>
        <p:nvSpPr>
          <p:cNvPr id="12" name="TextBox 11"/>
          <p:cNvSpPr txBox="1"/>
          <p:nvPr/>
        </p:nvSpPr>
        <p:spPr>
          <a:xfrm>
            <a:off x="5510767" y="2963334"/>
            <a:ext cx="270933" cy="369332"/>
          </a:xfrm>
          <a:prstGeom prst="rect">
            <a:avLst/>
          </a:prstGeom>
          <a:noFill/>
        </p:spPr>
        <p:txBody>
          <a:bodyPr wrap="square" rtlCol="0">
            <a:spAutoFit/>
          </a:bodyPr>
          <a:lstStyle/>
          <a:p>
            <a:r>
              <a:rPr lang="en-US" dirty="0"/>
              <a:t>d</a:t>
            </a:r>
          </a:p>
        </p:txBody>
      </p:sp>
      <p:sp>
        <p:nvSpPr>
          <p:cNvPr id="13" name="TextBox 12"/>
          <p:cNvSpPr txBox="1"/>
          <p:nvPr/>
        </p:nvSpPr>
        <p:spPr>
          <a:xfrm>
            <a:off x="6382834" y="2592401"/>
            <a:ext cx="270933"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7187167" y="2809333"/>
            <a:ext cx="270933" cy="369332"/>
          </a:xfrm>
          <a:prstGeom prst="rect">
            <a:avLst/>
          </a:prstGeom>
          <a:noFill/>
        </p:spPr>
        <p:txBody>
          <a:bodyPr wrap="square" rtlCol="0">
            <a:spAutoFit/>
          </a:bodyPr>
          <a:lstStyle/>
          <a:p>
            <a:r>
              <a:rPr lang="en-US" dirty="0"/>
              <a:t>c</a:t>
            </a:r>
          </a:p>
        </p:txBody>
      </p:sp>
      <p:sp>
        <p:nvSpPr>
          <p:cNvPr id="15" name="TextBox 14"/>
          <p:cNvSpPr txBox="1"/>
          <p:nvPr/>
        </p:nvSpPr>
        <p:spPr>
          <a:xfrm>
            <a:off x="5781700" y="1943669"/>
            <a:ext cx="270933" cy="369332"/>
          </a:xfrm>
          <a:prstGeom prst="rect">
            <a:avLst/>
          </a:prstGeom>
          <a:noFill/>
        </p:spPr>
        <p:txBody>
          <a:bodyPr wrap="square" rtlCol="0">
            <a:spAutoFit/>
          </a:bodyPr>
          <a:lstStyle/>
          <a:p>
            <a:r>
              <a:rPr lang="en-US" dirty="0"/>
              <a:t>b</a:t>
            </a:r>
          </a:p>
        </p:txBody>
      </p:sp>
      <p:sp>
        <p:nvSpPr>
          <p:cNvPr id="16" name="TextBox 15"/>
          <p:cNvSpPr txBox="1"/>
          <p:nvPr/>
        </p:nvSpPr>
        <p:spPr>
          <a:xfrm>
            <a:off x="6627334" y="1853737"/>
            <a:ext cx="270933"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7458100" y="1943669"/>
            <a:ext cx="270933"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375700" y="1970670"/>
            <a:ext cx="270933" cy="369332"/>
          </a:xfrm>
          <a:prstGeom prst="rect">
            <a:avLst/>
          </a:prstGeom>
          <a:noFill/>
        </p:spPr>
        <p:txBody>
          <a:bodyPr wrap="square" rtlCol="0">
            <a:spAutoFit/>
          </a:bodyPr>
          <a:lstStyle/>
          <a:p>
            <a:r>
              <a:rPr lang="en-US" dirty="0" smtClean="0"/>
              <a:t>a</a:t>
            </a:r>
            <a:endParaRPr lang="en-US" dirty="0"/>
          </a:p>
        </p:txBody>
      </p:sp>
      <p:sp>
        <p:nvSpPr>
          <p:cNvPr id="19" name="TextBox 18"/>
          <p:cNvSpPr txBox="1"/>
          <p:nvPr/>
        </p:nvSpPr>
        <p:spPr>
          <a:xfrm>
            <a:off x="2107166" y="2190803"/>
            <a:ext cx="270933" cy="369332"/>
          </a:xfrm>
          <a:prstGeom prst="rect">
            <a:avLst/>
          </a:prstGeom>
          <a:noFill/>
        </p:spPr>
        <p:txBody>
          <a:bodyPr wrap="square" rtlCol="0">
            <a:spAutoFit/>
          </a:bodyPr>
          <a:lstStyle/>
          <a:p>
            <a:r>
              <a:rPr lang="en-US" dirty="0" smtClean="0"/>
              <a:t>a</a:t>
            </a:r>
            <a:endParaRPr lang="en-US" dirty="0"/>
          </a:p>
        </p:txBody>
      </p:sp>
      <p:sp>
        <p:nvSpPr>
          <p:cNvPr id="20" name="Rectangle 19"/>
          <p:cNvSpPr/>
          <p:nvPr/>
        </p:nvSpPr>
        <p:spPr>
          <a:xfrm>
            <a:off x="403770" y="4419599"/>
            <a:ext cx="7329966" cy="1200329"/>
          </a:xfrm>
          <a:prstGeom prst="rect">
            <a:avLst/>
          </a:prstGeom>
        </p:spPr>
        <p:txBody>
          <a:bodyPr wrap="square">
            <a:spAutoFit/>
          </a:bodyPr>
          <a:lstStyle/>
          <a:p>
            <a:r>
              <a:rPr lang="en-US" dirty="0" smtClean="0"/>
              <a:t>CK =fertilizer 600-750kg </a:t>
            </a:r>
            <a:r>
              <a:rPr lang="en-US" dirty="0"/>
              <a:t>/ </a:t>
            </a:r>
            <a:r>
              <a:rPr lang="en-US" dirty="0" smtClean="0"/>
              <a:t>ha, </a:t>
            </a:r>
            <a:r>
              <a:rPr lang="en-US" dirty="0"/>
              <a:t>chicken manure </a:t>
            </a:r>
            <a:r>
              <a:rPr lang="en-US" dirty="0" smtClean="0"/>
              <a:t>18-22.5t/ ha.</a:t>
            </a:r>
          </a:p>
          <a:p>
            <a:r>
              <a:rPr lang="en-US" dirty="0" smtClean="0"/>
              <a:t>T1 =</a:t>
            </a:r>
            <a:r>
              <a:rPr lang="en-AU" dirty="0" smtClean="0"/>
              <a:t> Watering the soil</a:t>
            </a:r>
          </a:p>
          <a:p>
            <a:r>
              <a:rPr lang="en-AU" dirty="0" smtClean="0"/>
              <a:t>T2 = Foliar Spray</a:t>
            </a:r>
          </a:p>
          <a:p>
            <a:r>
              <a:rPr lang="en-AU" dirty="0" smtClean="0"/>
              <a:t>T3 = Foliar spray and watering the soil</a:t>
            </a:r>
            <a:endParaRPr lang="en-US" dirty="0"/>
          </a:p>
        </p:txBody>
      </p:sp>
    </p:spTree>
    <p:extLst>
      <p:ext uri="{BB962C8B-B14F-4D97-AF65-F5344CB8AC3E}">
        <p14:creationId xmlns:p14="http://schemas.microsoft.com/office/powerpoint/2010/main" val="1432646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6"/>
            <a:ext cx="9144000" cy="627322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TextBox 136"/>
          <p:cNvSpPr txBox="1"/>
          <p:nvPr/>
        </p:nvSpPr>
        <p:spPr>
          <a:xfrm>
            <a:off x="279400" y="795783"/>
            <a:ext cx="3547533" cy="4893647"/>
          </a:xfrm>
          <a:prstGeom prst="rect">
            <a:avLst/>
          </a:prstGeom>
          <a:noFill/>
          <a:ln>
            <a:solidFill>
              <a:srgbClr val="000000"/>
            </a:solidFill>
          </a:ln>
        </p:spPr>
        <p:txBody>
          <a:bodyPr wrap="square" rtlCol="0">
            <a:spAutoFit/>
          </a:bodyPr>
          <a:lstStyle/>
          <a:p>
            <a:r>
              <a:rPr lang="en-US" sz="2400" b="1" dirty="0" smtClean="0">
                <a:latin typeface="Times New Roman"/>
                <a:cs typeface="Times New Roman"/>
              </a:rPr>
              <a:t>Possible Organic Macronutrients </a:t>
            </a:r>
          </a:p>
          <a:p>
            <a:pPr marL="88900" indent="-88900">
              <a:buFont typeface="Arial"/>
              <a:buChar char="•"/>
            </a:pPr>
            <a:r>
              <a:rPr lang="en-US" sz="2400" dirty="0" smtClean="0">
                <a:latin typeface="Times New Roman"/>
                <a:cs typeface="Times New Roman"/>
              </a:rPr>
              <a:t>Mineral (P)</a:t>
            </a:r>
          </a:p>
          <a:p>
            <a:pPr marL="88900" indent="-88900">
              <a:buFont typeface="Arial"/>
              <a:buChar char="•"/>
            </a:pPr>
            <a:r>
              <a:rPr lang="en-US" sz="2400" dirty="0" smtClean="0">
                <a:latin typeface="Times New Roman"/>
                <a:cs typeface="Times New Roman"/>
              </a:rPr>
              <a:t>Ash (K)</a:t>
            </a:r>
          </a:p>
          <a:p>
            <a:pPr marL="88900" indent="-88900">
              <a:buFont typeface="Arial"/>
              <a:buChar char="•"/>
            </a:pPr>
            <a:r>
              <a:rPr lang="en-US" sz="2400" dirty="0" smtClean="0">
                <a:latin typeface="Times New Roman"/>
                <a:cs typeface="Times New Roman"/>
              </a:rPr>
              <a:t>Fermented biomass, amino acids (N), guano, green manure (legume), </a:t>
            </a:r>
          </a:p>
          <a:p>
            <a:r>
              <a:rPr lang="en-US" sz="2400" b="1" dirty="0" smtClean="0">
                <a:latin typeface="Times New Roman"/>
                <a:cs typeface="Times New Roman"/>
              </a:rPr>
              <a:t>Inorganic Macro Nutrients</a:t>
            </a:r>
          </a:p>
          <a:p>
            <a:pPr>
              <a:buFont typeface="Arial"/>
              <a:buChar char="•"/>
            </a:pPr>
            <a:r>
              <a:rPr lang="en-US" sz="2400" dirty="0" smtClean="0">
                <a:latin typeface="Times New Roman"/>
                <a:cs typeface="Times New Roman"/>
              </a:rPr>
              <a:t>NPK, P, NP, N Chemicals</a:t>
            </a:r>
          </a:p>
          <a:p>
            <a:r>
              <a:rPr lang="en-US" sz="2400" b="1" dirty="0" smtClean="0">
                <a:latin typeface="Times New Roman"/>
                <a:cs typeface="Times New Roman"/>
              </a:rPr>
              <a:t>Micronutrients </a:t>
            </a:r>
            <a:r>
              <a:rPr lang="en-US" sz="2400" dirty="0" smtClean="0">
                <a:latin typeface="Times New Roman"/>
                <a:cs typeface="Times New Roman"/>
              </a:rPr>
              <a:t> </a:t>
            </a:r>
          </a:p>
          <a:p>
            <a:r>
              <a:rPr lang="en-US" sz="2400" dirty="0" smtClean="0">
                <a:latin typeface="Times New Roman"/>
                <a:cs typeface="Times New Roman"/>
              </a:rPr>
              <a:t>Clay , basalt, dolomite, other minerals, sea weed)</a:t>
            </a:r>
            <a:endParaRPr lang="en-US" sz="2400" dirty="0">
              <a:latin typeface="Times New Roman"/>
              <a:cs typeface="Times New Roman"/>
            </a:endParaRPr>
          </a:p>
        </p:txBody>
      </p:sp>
      <p:sp>
        <p:nvSpPr>
          <p:cNvPr id="132" name="TextBox 131"/>
          <p:cNvSpPr txBox="1"/>
          <p:nvPr/>
        </p:nvSpPr>
        <p:spPr>
          <a:xfrm>
            <a:off x="0" y="0"/>
            <a:ext cx="9144000" cy="584776"/>
          </a:xfrm>
          <a:prstGeom prst="rect">
            <a:avLst/>
          </a:prstGeom>
          <a:solidFill>
            <a:schemeClr val="bg1">
              <a:lumMod val="95000"/>
            </a:schemeClr>
          </a:solidFill>
        </p:spPr>
        <p:txBody>
          <a:bodyPr wrap="square" rtlCol="0">
            <a:spAutoFit/>
          </a:bodyPr>
          <a:lstStyle/>
          <a:p>
            <a:pPr algn="ctr"/>
            <a:r>
              <a:rPr lang="en-US" sz="3200" dirty="0" smtClean="0"/>
              <a:t>Preprocessing Option  1 For Solid Fertilisers</a:t>
            </a:r>
            <a:endParaRPr lang="en-US" sz="3200" dirty="0"/>
          </a:p>
        </p:txBody>
      </p:sp>
      <p:sp>
        <p:nvSpPr>
          <p:cNvPr id="149" name="TextBox 148"/>
          <p:cNvSpPr txBox="1"/>
          <p:nvPr/>
        </p:nvSpPr>
        <p:spPr>
          <a:xfrm>
            <a:off x="4381500" y="829966"/>
            <a:ext cx="1811333" cy="3908763"/>
          </a:xfrm>
          <a:prstGeom prst="rect">
            <a:avLst/>
          </a:prstGeom>
          <a:noFill/>
          <a:ln w="12700" cmpd="sng">
            <a:solidFill>
              <a:schemeClr val="tx1"/>
            </a:solidFill>
          </a:ln>
        </p:spPr>
        <p:txBody>
          <a:bodyPr wrap="square" rtlCol="0">
            <a:spAutoFit/>
          </a:bodyPr>
          <a:lstStyle/>
          <a:p>
            <a:pPr marL="88900" indent="-88900">
              <a:buFont typeface="Arial"/>
              <a:buChar char="•"/>
            </a:pPr>
            <a:endParaRPr lang="en-US" sz="2400" dirty="0" smtClean="0">
              <a:latin typeface="Times New Roman"/>
              <a:cs typeface="Times New Roman"/>
            </a:endParaRPr>
          </a:p>
          <a:p>
            <a:pPr marL="88900" indent="-88900">
              <a:buFont typeface="Arial"/>
              <a:buChar char="•"/>
            </a:pPr>
            <a:r>
              <a:rPr lang="en-US" sz="2400" dirty="0" smtClean="0">
                <a:latin typeface="Times New Roman"/>
                <a:cs typeface="Times New Roman"/>
              </a:rPr>
              <a:t>Phosphoric and Citric</a:t>
            </a:r>
          </a:p>
          <a:p>
            <a:pPr marL="88900" indent="-88900">
              <a:buFont typeface="Arial"/>
              <a:buChar char="•"/>
            </a:pPr>
            <a:r>
              <a:rPr lang="en-US" sz="2400" dirty="0" smtClean="0">
                <a:latin typeface="Times New Roman"/>
                <a:cs typeface="Times New Roman"/>
              </a:rPr>
              <a:t>Acid</a:t>
            </a:r>
          </a:p>
          <a:p>
            <a:pPr marL="88900" indent="-88900">
              <a:buFont typeface="Arial"/>
              <a:buChar char="•"/>
            </a:pPr>
            <a:r>
              <a:rPr lang="en-US" sz="2400" dirty="0" smtClean="0">
                <a:latin typeface="Times New Roman"/>
                <a:cs typeface="Times New Roman"/>
              </a:rPr>
              <a:t> Biomass</a:t>
            </a:r>
          </a:p>
          <a:p>
            <a:pPr marL="88900" indent="-88900"/>
            <a:r>
              <a:rPr lang="en-US" sz="2400" dirty="0" smtClean="0">
                <a:latin typeface="Times New Roman"/>
                <a:cs typeface="Times New Roman"/>
              </a:rPr>
              <a:t>(Straw +Manure+ Green waste)</a:t>
            </a:r>
          </a:p>
          <a:p>
            <a:pPr marL="88900" indent="-88900"/>
            <a:endParaRPr lang="en-US" sz="1600" dirty="0" smtClean="0">
              <a:latin typeface="Times New Roman"/>
              <a:cs typeface="Times New Roman"/>
            </a:endParaRPr>
          </a:p>
          <a:p>
            <a:pPr marL="88900" indent="-88900"/>
            <a:endParaRPr lang="en-US" sz="1600" dirty="0" smtClean="0">
              <a:latin typeface="Times New Roman"/>
              <a:cs typeface="Times New Roman"/>
            </a:endParaRPr>
          </a:p>
        </p:txBody>
      </p:sp>
      <p:sp>
        <p:nvSpPr>
          <p:cNvPr id="150" name="TextBox 149"/>
          <p:cNvSpPr txBox="1"/>
          <p:nvPr/>
        </p:nvSpPr>
        <p:spPr>
          <a:xfrm>
            <a:off x="6667500" y="1238288"/>
            <a:ext cx="2065867" cy="1477328"/>
          </a:xfrm>
          <a:prstGeom prst="rect">
            <a:avLst/>
          </a:prstGeom>
          <a:noFill/>
          <a:ln>
            <a:solidFill>
              <a:srgbClr val="000000"/>
            </a:solidFill>
          </a:ln>
        </p:spPr>
        <p:txBody>
          <a:bodyPr wrap="square" rtlCol="0">
            <a:spAutoFit/>
          </a:bodyPr>
          <a:lstStyle/>
          <a:p>
            <a:r>
              <a:rPr lang="en-US" dirty="0" smtClean="0"/>
              <a:t>Mix all ingredients and aerate with hot air from pyrolyser at 80C for minimum of 3 hours</a:t>
            </a:r>
            <a:endParaRPr lang="en-US" dirty="0"/>
          </a:p>
        </p:txBody>
      </p:sp>
      <p:cxnSp>
        <p:nvCxnSpPr>
          <p:cNvPr id="161" name="Straight Arrow Connector 160"/>
          <p:cNvCxnSpPr>
            <a:endCxn id="166" idx="0"/>
          </p:cNvCxnSpPr>
          <p:nvPr/>
        </p:nvCxnSpPr>
        <p:spPr>
          <a:xfrm rot="5400000">
            <a:off x="7136706" y="3033811"/>
            <a:ext cx="63797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6706395" y="3352800"/>
            <a:ext cx="1498600" cy="646331"/>
          </a:xfrm>
          <a:prstGeom prst="rect">
            <a:avLst/>
          </a:prstGeom>
          <a:noFill/>
          <a:ln>
            <a:solidFill>
              <a:srgbClr val="000000"/>
            </a:solidFill>
          </a:ln>
        </p:spPr>
        <p:txBody>
          <a:bodyPr wrap="square" rtlCol="0">
            <a:spAutoFit/>
          </a:bodyPr>
          <a:lstStyle/>
          <a:p>
            <a:r>
              <a:rPr lang="en-US" dirty="0" smtClean="0"/>
              <a:t>Pelleting/Granulation</a:t>
            </a:r>
            <a:endParaRPr lang="en-US" dirty="0"/>
          </a:p>
        </p:txBody>
      </p:sp>
      <p:cxnSp>
        <p:nvCxnSpPr>
          <p:cNvPr id="180" name="Straight Arrow Connector 179"/>
          <p:cNvCxnSpPr/>
          <p:nvPr/>
        </p:nvCxnSpPr>
        <p:spPr>
          <a:xfrm>
            <a:off x="3822700" y="2761784"/>
            <a:ext cx="558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6192833" y="2284412"/>
            <a:ext cx="47466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66" idx="2"/>
            <a:endCxn id="184" idx="0"/>
          </p:cNvCxnSpPr>
          <p:nvPr/>
        </p:nvCxnSpPr>
        <p:spPr>
          <a:xfrm rot="5400000">
            <a:off x="7194671" y="4259361"/>
            <a:ext cx="521254" cy="7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6705601" y="4520385"/>
            <a:ext cx="1498600" cy="369332"/>
          </a:xfrm>
          <a:prstGeom prst="rect">
            <a:avLst/>
          </a:prstGeom>
          <a:noFill/>
          <a:ln>
            <a:solidFill>
              <a:srgbClr val="000000"/>
            </a:solidFill>
          </a:ln>
        </p:spPr>
        <p:txBody>
          <a:bodyPr wrap="square" rtlCol="0">
            <a:spAutoFit/>
          </a:bodyPr>
          <a:lstStyle/>
          <a:p>
            <a:r>
              <a:rPr lang="en-US" dirty="0" smtClean="0"/>
              <a:t>Drying</a:t>
            </a:r>
            <a:endParaRPr lang="en-US" dirty="0"/>
          </a:p>
        </p:txBody>
      </p:sp>
      <p:cxnSp>
        <p:nvCxnSpPr>
          <p:cNvPr id="185" name="Straight Arrow Connector 184"/>
          <p:cNvCxnSpPr>
            <a:endCxn id="186" idx="0"/>
          </p:cNvCxnSpPr>
          <p:nvPr/>
        </p:nvCxnSpPr>
        <p:spPr>
          <a:xfrm rot="16200000" flipH="1">
            <a:off x="7092524" y="5254474"/>
            <a:ext cx="729518"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6707984" y="5619234"/>
            <a:ext cx="1498600" cy="646331"/>
          </a:xfrm>
          <a:prstGeom prst="rect">
            <a:avLst/>
          </a:prstGeom>
          <a:noFill/>
          <a:ln>
            <a:solidFill>
              <a:srgbClr val="000000"/>
            </a:solidFill>
          </a:ln>
        </p:spPr>
        <p:txBody>
          <a:bodyPr wrap="square" rtlCol="0">
            <a:spAutoFit/>
          </a:bodyPr>
          <a:lstStyle/>
          <a:p>
            <a:r>
              <a:rPr lang="en-US" dirty="0" smtClean="0"/>
              <a:t>Pyrolysing at 450C</a:t>
            </a:r>
            <a:endParaRPr lang="en-US" dirty="0"/>
          </a:p>
        </p:txBody>
      </p:sp>
      <p:cxnSp>
        <p:nvCxnSpPr>
          <p:cNvPr id="189" name="Elbow Connector 188"/>
          <p:cNvCxnSpPr/>
          <p:nvPr/>
        </p:nvCxnSpPr>
        <p:spPr>
          <a:xfrm rot="16200000" flipV="1">
            <a:off x="6587300" y="5173117"/>
            <a:ext cx="729517" cy="1627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5826916" y="4705049"/>
            <a:ext cx="840584" cy="369332"/>
          </a:xfrm>
          <a:prstGeom prst="rect">
            <a:avLst/>
          </a:prstGeom>
          <a:noFill/>
        </p:spPr>
        <p:txBody>
          <a:bodyPr wrap="square" rtlCol="0">
            <a:spAutoFit/>
          </a:bodyPr>
          <a:lstStyle/>
          <a:p>
            <a:r>
              <a:rPr lang="en-US" dirty="0" smtClean="0"/>
              <a:t>Heat</a:t>
            </a:r>
            <a:endParaRPr lang="en-US" dirty="0"/>
          </a:p>
        </p:txBody>
      </p:sp>
      <p:sp>
        <p:nvSpPr>
          <p:cNvPr id="211" name="TextBox 210"/>
          <p:cNvSpPr txBox="1"/>
          <p:nvPr/>
        </p:nvSpPr>
        <p:spPr>
          <a:xfrm>
            <a:off x="4911462" y="5573067"/>
            <a:ext cx="1531933" cy="830997"/>
          </a:xfrm>
          <a:prstGeom prst="rect">
            <a:avLst/>
          </a:prstGeom>
          <a:noFill/>
        </p:spPr>
        <p:txBody>
          <a:bodyPr wrap="square" rtlCol="0">
            <a:spAutoFit/>
          </a:bodyPr>
          <a:lstStyle/>
          <a:p>
            <a:r>
              <a:rPr lang="en-US" sz="2400" dirty="0" smtClean="0"/>
              <a:t>Wood Vinegar</a:t>
            </a:r>
            <a:endParaRPr lang="en-US" sz="2400" dirty="0"/>
          </a:p>
        </p:txBody>
      </p:sp>
      <p:cxnSp>
        <p:nvCxnSpPr>
          <p:cNvPr id="23" name="Elbow Connector 22"/>
          <p:cNvCxnSpPr/>
          <p:nvPr/>
        </p:nvCxnSpPr>
        <p:spPr>
          <a:xfrm rot="10800000">
            <a:off x="5791201" y="4531501"/>
            <a:ext cx="1079501" cy="650100"/>
          </a:xfrm>
          <a:prstGeom prst="bentConnector3">
            <a:avLst>
              <a:gd name="adj1" fmla="val 9078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86" idx="1"/>
          </p:cNvCxnSpPr>
          <p:nvPr/>
        </p:nvCxnSpPr>
        <p:spPr>
          <a:xfrm rot="10800000">
            <a:off x="4910668" y="5942400"/>
            <a:ext cx="179731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4308038" y="5340565"/>
            <a:ext cx="1204466" cy="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79335" y="2238562"/>
            <a:ext cx="283633" cy="954107"/>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1772712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9965"/>
            <a:ext cx="9144000" cy="6028035"/>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TextBox 131"/>
          <p:cNvSpPr txBox="1"/>
          <p:nvPr/>
        </p:nvSpPr>
        <p:spPr>
          <a:xfrm>
            <a:off x="0" y="-1"/>
            <a:ext cx="9144000" cy="923330"/>
          </a:xfrm>
          <a:prstGeom prst="rect">
            <a:avLst/>
          </a:prstGeom>
          <a:solidFill>
            <a:schemeClr val="bg1">
              <a:lumMod val="85000"/>
            </a:schemeClr>
          </a:solidFill>
        </p:spPr>
        <p:txBody>
          <a:bodyPr wrap="square" rtlCol="0">
            <a:spAutoFit/>
          </a:bodyPr>
          <a:lstStyle/>
          <a:p>
            <a:pPr algn="ctr"/>
            <a:r>
              <a:rPr lang="en-US" sz="3400" dirty="0" smtClean="0"/>
              <a:t>Post Processing for Solid Fertiliser Option 2</a:t>
            </a:r>
          </a:p>
          <a:p>
            <a:pPr algn="ctr"/>
            <a:endParaRPr lang="en-US" sz="2000" dirty="0"/>
          </a:p>
        </p:txBody>
      </p:sp>
      <p:sp>
        <p:nvSpPr>
          <p:cNvPr id="137" name="TextBox 136"/>
          <p:cNvSpPr txBox="1"/>
          <p:nvPr/>
        </p:nvSpPr>
        <p:spPr>
          <a:xfrm>
            <a:off x="2693593" y="1658061"/>
            <a:ext cx="3499240" cy="4154983"/>
          </a:xfrm>
          <a:prstGeom prst="rect">
            <a:avLst/>
          </a:prstGeom>
          <a:noFill/>
          <a:ln>
            <a:solidFill>
              <a:srgbClr val="000000"/>
            </a:solidFill>
          </a:ln>
        </p:spPr>
        <p:txBody>
          <a:bodyPr wrap="square" rtlCol="0">
            <a:spAutoFit/>
          </a:bodyPr>
          <a:lstStyle/>
          <a:p>
            <a:r>
              <a:rPr lang="en-US" sz="2400" b="1" dirty="0" smtClean="0">
                <a:latin typeface="Times New Roman"/>
                <a:cs typeface="Times New Roman"/>
              </a:rPr>
              <a:t>Add to biochar</a:t>
            </a:r>
          </a:p>
          <a:p>
            <a:endParaRPr lang="en-US" sz="2400" b="1" dirty="0" smtClean="0">
              <a:latin typeface="Times New Roman"/>
              <a:cs typeface="Times New Roman"/>
            </a:endParaRPr>
          </a:p>
          <a:p>
            <a:r>
              <a:rPr lang="en-US" sz="2400" b="1" dirty="0" smtClean="0">
                <a:latin typeface="Times New Roman"/>
                <a:cs typeface="Times New Roman"/>
              </a:rPr>
              <a:t>Minerals</a:t>
            </a:r>
          </a:p>
          <a:p>
            <a:endParaRPr lang="en-US" sz="2400" b="1" dirty="0" smtClean="0">
              <a:latin typeface="Times New Roman"/>
              <a:cs typeface="Times New Roman"/>
            </a:endParaRPr>
          </a:p>
          <a:p>
            <a:r>
              <a:rPr lang="en-US" sz="2400" b="1" dirty="0" smtClean="0">
                <a:latin typeface="Times New Roman"/>
                <a:cs typeface="Times New Roman"/>
              </a:rPr>
              <a:t>Clay</a:t>
            </a:r>
          </a:p>
          <a:p>
            <a:endParaRPr lang="en-US" sz="2400" b="1" dirty="0" smtClean="0">
              <a:latin typeface="Times New Roman"/>
              <a:cs typeface="Times New Roman"/>
            </a:endParaRPr>
          </a:p>
          <a:p>
            <a:r>
              <a:rPr lang="en-US" sz="2400" b="1" dirty="0" smtClean="0">
                <a:latin typeface="Times New Roman"/>
                <a:cs typeface="Times New Roman"/>
              </a:rPr>
              <a:t>Organic Source of N</a:t>
            </a:r>
          </a:p>
          <a:p>
            <a:endParaRPr lang="en-US" sz="2400" b="1" dirty="0" smtClean="0">
              <a:latin typeface="Times New Roman"/>
              <a:cs typeface="Times New Roman"/>
            </a:endParaRPr>
          </a:p>
          <a:p>
            <a:r>
              <a:rPr lang="en-US" sz="2400" b="1" dirty="0" smtClean="0">
                <a:latin typeface="Times New Roman"/>
                <a:cs typeface="Times New Roman"/>
              </a:rPr>
              <a:t>Acid</a:t>
            </a:r>
          </a:p>
          <a:p>
            <a:endParaRPr lang="en-US" sz="2400" b="1" dirty="0" smtClean="0">
              <a:latin typeface="Times New Roman"/>
              <a:cs typeface="Times New Roman"/>
            </a:endParaRPr>
          </a:p>
          <a:p>
            <a:r>
              <a:rPr lang="en-US" sz="2400" b="1" dirty="0" smtClean="0">
                <a:latin typeface="Times New Roman"/>
                <a:cs typeface="Times New Roman"/>
              </a:rPr>
              <a:t>Smoke water</a:t>
            </a:r>
          </a:p>
        </p:txBody>
      </p:sp>
      <p:sp>
        <p:nvSpPr>
          <p:cNvPr id="150" name="TextBox 149"/>
          <p:cNvSpPr txBox="1"/>
          <p:nvPr/>
        </p:nvSpPr>
        <p:spPr>
          <a:xfrm>
            <a:off x="633810" y="1069011"/>
            <a:ext cx="1500983" cy="646331"/>
          </a:xfrm>
          <a:prstGeom prst="rect">
            <a:avLst/>
          </a:prstGeom>
          <a:noFill/>
          <a:ln>
            <a:solidFill>
              <a:srgbClr val="000000"/>
            </a:solidFill>
          </a:ln>
        </p:spPr>
        <p:txBody>
          <a:bodyPr wrap="square" rtlCol="0">
            <a:spAutoFit/>
          </a:bodyPr>
          <a:lstStyle/>
          <a:p>
            <a:r>
              <a:rPr lang="en-US" dirty="0" smtClean="0"/>
              <a:t>Dry</a:t>
            </a:r>
          </a:p>
          <a:p>
            <a:r>
              <a:rPr lang="en-US" dirty="0" smtClean="0"/>
              <a:t>Biomass</a:t>
            </a:r>
            <a:endParaRPr lang="en-US" dirty="0"/>
          </a:p>
        </p:txBody>
      </p:sp>
      <p:cxnSp>
        <p:nvCxnSpPr>
          <p:cNvPr id="161" name="Straight Arrow Connector 160"/>
          <p:cNvCxnSpPr/>
          <p:nvPr/>
        </p:nvCxnSpPr>
        <p:spPr>
          <a:xfrm rot="16200000" flipH="1">
            <a:off x="7204862" y="2536042"/>
            <a:ext cx="503260" cy="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6704014" y="3924300"/>
            <a:ext cx="1498600" cy="646331"/>
          </a:xfrm>
          <a:prstGeom prst="rect">
            <a:avLst/>
          </a:prstGeom>
          <a:noFill/>
          <a:ln>
            <a:solidFill>
              <a:srgbClr val="000000"/>
            </a:solidFill>
          </a:ln>
        </p:spPr>
        <p:txBody>
          <a:bodyPr wrap="square" rtlCol="0">
            <a:spAutoFit/>
          </a:bodyPr>
          <a:lstStyle/>
          <a:p>
            <a:r>
              <a:rPr lang="en-US" dirty="0" smtClean="0"/>
              <a:t>Pelleting/Granulation</a:t>
            </a:r>
            <a:endParaRPr lang="en-US" dirty="0"/>
          </a:p>
        </p:txBody>
      </p:sp>
      <p:cxnSp>
        <p:nvCxnSpPr>
          <p:cNvPr id="180" name="Straight Arrow Connector 179"/>
          <p:cNvCxnSpPr/>
          <p:nvPr/>
        </p:nvCxnSpPr>
        <p:spPr>
          <a:xfrm>
            <a:off x="2134793" y="3740280"/>
            <a:ext cx="558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6192833" y="2284412"/>
            <a:ext cx="12636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endCxn id="184" idx="0"/>
          </p:cNvCxnSpPr>
          <p:nvPr/>
        </p:nvCxnSpPr>
        <p:spPr>
          <a:xfrm rot="5400000">
            <a:off x="7180772" y="4791342"/>
            <a:ext cx="548263" cy="317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6704014" y="5067062"/>
            <a:ext cx="1498600" cy="369332"/>
          </a:xfrm>
          <a:prstGeom prst="rect">
            <a:avLst/>
          </a:prstGeom>
          <a:noFill/>
          <a:ln>
            <a:solidFill>
              <a:srgbClr val="000000"/>
            </a:solidFill>
          </a:ln>
        </p:spPr>
        <p:txBody>
          <a:bodyPr wrap="square" rtlCol="0">
            <a:spAutoFit/>
          </a:bodyPr>
          <a:lstStyle/>
          <a:p>
            <a:r>
              <a:rPr lang="en-US" dirty="0" smtClean="0"/>
              <a:t>Drying</a:t>
            </a:r>
            <a:endParaRPr lang="en-US" dirty="0"/>
          </a:p>
        </p:txBody>
      </p:sp>
      <p:cxnSp>
        <p:nvCxnSpPr>
          <p:cNvPr id="185" name="Straight Arrow Connector 184"/>
          <p:cNvCxnSpPr/>
          <p:nvPr/>
        </p:nvCxnSpPr>
        <p:spPr>
          <a:xfrm rot="16200000" flipH="1">
            <a:off x="1019544" y="2080100"/>
            <a:ext cx="729517"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584995" y="2464504"/>
            <a:ext cx="1498600" cy="646331"/>
          </a:xfrm>
          <a:prstGeom prst="rect">
            <a:avLst/>
          </a:prstGeom>
          <a:noFill/>
          <a:ln>
            <a:solidFill>
              <a:srgbClr val="000000"/>
            </a:solidFill>
          </a:ln>
        </p:spPr>
        <p:txBody>
          <a:bodyPr wrap="square" rtlCol="0">
            <a:spAutoFit/>
          </a:bodyPr>
          <a:lstStyle/>
          <a:p>
            <a:r>
              <a:rPr lang="en-US" dirty="0" smtClean="0"/>
              <a:t>Pyrolysing at 400-450C</a:t>
            </a:r>
            <a:endParaRPr lang="en-US" dirty="0"/>
          </a:p>
        </p:txBody>
      </p:sp>
      <p:cxnSp>
        <p:nvCxnSpPr>
          <p:cNvPr id="189" name="Elbow Connector 188"/>
          <p:cNvCxnSpPr>
            <a:endCxn id="186" idx="1"/>
          </p:cNvCxnSpPr>
          <p:nvPr/>
        </p:nvCxnSpPr>
        <p:spPr>
          <a:xfrm rot="5400000" flipH="1" flipV="1">
            <a:off x="-434160" y="3501231"/>
            <a:ext cx="1732715" cy="305595"/>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4" name="Shape 203"/>
          <p:cNvCxnSpPr/>
          <p:nvPr/>
        </p:nvCxnSpPr>
        <p:spPr>
          <a:xfrm>
            <a:off x="278607" y="4518799"/>
            <a:ext cx="7175501" cy="1839099"/>
          </a:xfrm>
          <a:prstGeom prst="bentConnector3">
            <a:avLst>
              <a:gd name="adj1" fmla="val 17434"/>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3705221" y="6488668"/>
            <a:ext cx="840584" cy="369332"/>
          </a:xfrm>
          <a:prstGeom prst="rect">
            <a:avLst/>
          </a:prstGeom>
          <a:noFill/>
        </p:spPr>
        <p:txBody>
          <a:bodyPr wrap="square" rtlCol="0">
            <a:spAutoFit/>
          </a:bodyPr>
          <a:lstStyle/>
          <a:p>
            <a:r>
              <a:rPr lang="en-US" dirty="0" smtClean="0"/>
              <a:t>Heat</a:t>
            </a:r>
            <a:endParaRPr lang="en-US" dirty="0"/>
          </a:p>
        </p:txBody>
      </p:sp>
      <p:sp>
        <p:nvSpPr>
          <p:cNvPr id="211" name="TextBox 210"/>
          <p:cNvSpPr txBox="1"/>
          <p:nvPr/>
        </p:nvSpPr>
        <p:spPr>
          <a:xfrm>
            <a:off x="3012284" y="1069011"/>
            <a:ext cx="1531933" cy="307777"/>
          </a:xfrm>
          <a:prstGeom prst="rect">
            <a:avLst/>
          </a:prstGeom>
          <a:noFill/>
        </p:spPr>
        <p:txBody>
          <a:bodyPr wrap="square" rtlCol="0">
            <a:spAutoFit/>
          </a:bodyPr>
          <a:lstStyle/>
          <a:p>
            <a:r>
              <a:rPr lang="en-US" sz="1400" dirty="0" smtClean="0"/>
              <a:t>Condensed Liquid</a:t>
            </a:r>
            <a:endParaRPr lang="en-US" sz="1400" dirty="0"/>
          </a:p>
        </p:txBody>
      </p:sp>
      <p:sp>
        <p:nvSpPr>
          <p:cNvPr id="213" name="TextBox 212"/>
          <p:cNvSpPr txBox="1"/>
          <p:nvPr/>
        </p:nvSpPr>
        <p:spPr>
          <a:xfrm>
            <a:off x="279400" y="6296343"/>
            <a:ext cx="4614867" cy="276999"/>
          </a:xfrm>
          <a:prstGeom prst="rect">
            <a:avLst/>
          </a:prstGeom>
          <a:noFill/>
        </p:spPr>
        <p:txBody>
          <a:bodyPr wrap="square" rtlCol="0">
            <a:spAutoFit/>
          </a:bodyPr>
          <a:lstStyle/>
          <a:p>
            <a:r>
              <a:rPr lang="en-US" sz="1200" dirty="0" smtClean="0"/>
              <a:t>References</a:t>
            </a:r>
            <a:endParaRPr lang="en-US" sz="1200" dirty="0"/>
          </a:p>
        </p:txBody>
      </p:sp>
      <p:sp>
        <p:nvSpPr>
          <p:cNvPr id="20" name="TextBox 19"/>
          <p:cNvSpPr txBox="1"/>
          <p:nvPr/>
        </p:nvSpPr>
        <p:spPr>
          <a:xfrm>
            <a:off x="584995" y="3543300"/>
            <a:ext cx="1498600" cy="381000"/>
          </a:xfrm>
          <a:prstGeom prst="rect">
            <a:avLst/>
          </a:prstGeom>
          <a:noFill/>
          <a:ln>
            <a:solidFill>
              <a:srgbClr val="000000"/>
            </a:solidFill>
          </a:ln>
        </p:spPr>
        <p:txBody>
          <a:bodyPr wrap="square" rtlCol="0">
            <a:spAutoFit/>
          </a:bodyPr>
          <a:lstStyle/>
          <a:p>
            <a:r>
              <a:rPr lang="en-US" dirty="0" smtClean="0"/>
              <a:t>Biochar</a:t>
            </a:r>
            <a:endParaRPr lang="en-US" dirty="0"/>
          </a:p>
        </p:txBody>
      </p:sp>
      <p:cxnSp>
        <p:nvCxnSpPr>
          <p:cNvPr id="22" name="Straight Arrow Connector 21"/>
          <p:cNvCxnSpPr>
            <a:stCxn id="186" idx="2"/>
            <a:endCxn id="20" idx="0"/>
          </p:cNvCxnSpPr>
          <p:nvPr/>
        </p:nvCxnSpPr>
        <p:spPr>
          <a:xfrm rot="5400000">
            <a:off x="1118063" y="3327067"/>
            <a:ext cx="43246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flipH="1" flipV="1">
            <a:off x="6992959" y="5896749"/>
            <a:ext cx="92229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186" idx="3"/>
            <a:endCxn id="211" idx="1"/>
          </p:cNvCxnSpPr>
          <p:nvPr/>
        </p:nvCxnSpPr>
        <p:spPr>
          <a:xfrm flipV="1">
            <a:off x="2083595" y="1222900"/>
            <a:ext cx="928689" cy="1564770"/>
          </a:xfrm>
          <a:prstGeom prst="bent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a:off x="3550538" y="1503380"/>
            <a:ext cx="30777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hape 50"/>
          <p:cNvCxnSpPr>
            <a:endCxn id="150" idx="1"/>
          </p:cNvCxnSpPr>
          <p:nvPr/>
        </p:nvCxnSpPr>
        <p:spPr>
          <a:xfrm rot="5400000" flipH="1" flipV="1">
            <a:off x="-241538" y="1912323"/>
            <a:ext cx="1395493" cy="355203"/>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704014" y="2788462"/>
            <a:ext cx="1498600" cy="369332"/>
          </a:xfrm>
          <a:prstGeom prst="rect">
            <a:avLst/>
          </a:prstGeom>
          <a:noFill/>
          <a:ln>
            <a:solidFill>
              <a:srgbClr val="000000"/>
            </a:solidFill>
          </a:ln>
        </p:spPr>
        <p:txBody>
          <a:bodyPr wrap="square" rtlCol="0">
            <a:spAutoFit/>
          </a:bodyPr>
          <a:lstStyle/>
          <a:p>
            <a:r>
              <a:rPr lang="en-US" dirty="0" smtClean="0"/>
              <a:t>Compost</a:t>
            </a:r>
            <a:endParaRPr lang="en-US" dirty="0"/>
          </a:p>
        </p:txBody>
      </p:sp>
      <p:cxnSp>
        <p:nvCxnSpPr>
          <p:cNvPr id="29" name="Straight Arrow Connector 28"/>
          <p:cNvCxnSpPr/>
          <p:nvPr/>
        </p:nvCxnSpPr>
        <p:spPr>
          <a:xfrm rot="16200000" flipH="1">
            <a:off x="7201683" y="3544093"/>
            <a:ext cx="503260" cy="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7960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1465"/>
            <a:ext cx="9144000" cy="616653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TextBox 131"/>
          <p:cNvSpPr txBox="1"/>
          <p:nvPr/>
        </p:nvSpPr>
        <p:spPr>
          <a:xfrm>
            <a:off x="0" y="45134"/>
            <a:ext cx="9144000" cy="646331"/>
          </a:xfrm>
          <a:prstGeom prst="rect">
            <a:avLst/>
          </a:prstGeom>
          <a:solidFill>
            <a:srgbClr val="D9D9D9"/>
          </a:solidFill>
        </p:spPr>
        <p:txBody>
          <a:bodyPr wrap="square" rtlCol="0">
            <a:spAutoFit/>
          </a:bodyPr>
          <a:lstStyle/>
          <a:p>
            <a:pPr algn="ctr"/>
            <a:r>
              <a:rPr lang="en-US" sz="3600" dirty="0" smtClean="0"/>
              <a:t>Post Processing Option for Solid Fertiliser 3</a:t>
            </a:r>
            <a:endParaRPr lang="en-US" sz="3600" dirty="0"/>
          </a:p>
        </p:txBody>
      </p:sp>
      <p:sp>
        <p:nvSpPr>
          <p:cNvPr id="137" name="TextBox 136"/>
          <p:cNvSpPr txBox="1"/>
          <p:nvPr/>
        </p:nvSpPr>
        <p:spPr>
          <a:xfrm>
            <a:off x="2693593" y="1658062"/>
            <a:ext cx="4012008" cy="4524316"/>
          </a:xfrm>
          <a:prstGeom prst="rect">
            <a:avLst/>
          </a:prstGeom>
          <a:noFill/>
          <a:ln>
            <a:solidFill>
              <a:srgbClr val="000000"/>
            </a:solidFill>
          </a:ln>
        </p:spPr>
        <p:txBody>
          <a:bodyPr wrap="square" rtlCol="0">
            <a:spAutoFit/>
          </a:bodyPr>
          <a:lstStyle/>
          <a:p>
            <a:pPr marL="88900" indent="-88900">
              <a:buFont typeface="Arial"/>
              <a:buChar char="•"/>
            </a:pPr>
            <a:r>
              <a:rPr lang="en-US" dirty="0" smtClean="0"/>
              <a:t>Wood Vinegar</a:t>
            </a:r>
          </a:p>
          <a:p>
            <a:pPr marL="88900" indent="-88900">
              <a:buFont typeface="Arial"/>
              <a:buChar char="•"/>
            </a:pPr>
            <a:r>
              <a:rPr lang="en-US" dirty="0" smtClean="0">
                <a:latin typeface="Times New Roman"/>
                <a:cs typeface="Times New Roman"/>
              </a:rPr>
              <a:t>Acids (P and Citric)</a:t>
            </a:r>
          </a:p>
          <a:p>
            <a:pPr marL="88900" indent="-88900">
              <a:buFont typeface="Arial"/>
              <a:buChar char="•"/>
            </a:pPr>
            <a:r>
              <a:rPr lang="en-US" dirty="0" smtClean="0">
                <a:latin typeface="Times New Roman"/>
                <a:cs typeface="Times New Roman"/>
              </a:rPr>
              <a:t>High Temp Biochar</a:t>
            </a:r>
          </a:p>
          <a:p>
            <a:r>
              <a:rPr lang="en-US" b="1" dirty="0" smtClean="0">
                <a:latin typeface="Times New Roman"/>
                <a:cs typeface="Times New Roman"/>
              </a:rPr>
              <a:t>		+</a:t>
            </a:r>
          </a:p>
          <a:p>
            <a:pPr marL="88900" indent="-88900">
              <a:buFont typeface="Arial"/>
              <a:buChar char="•"/>
            </a:pPr>
            <a:r>
              <a:rPr lang="en-US" dirty="0" smtClean="0">
                <a:latin typeface="Times New Roman"/>
                <a:cs typeface="Times New Roman"/>
              </a:rPr>
              <a:t>Rock Phosphate (P)</a:t>
            </a:r>
          </a:p>
          <a:p>
            <a:pPr marL="88900" indent="-88900">
              <a:buFont typeface="Arial"/>
              <a:buChar char="•"/>
            </a:pPr>
            <a:r>
              <a:rPr lang="en-US" dirty="0" smtClean="0">
                <a:latin typeface="Times New Roman"/>
                <a:cs typeface="Times New Roman"/>
              </a:rPr>
              <a:t>ash e.g. straw/grape mark (K)</a:t>
            </a:r>
          </a:p>
          <a:p>
            <a:pPr marL="88900" indent="-88900">
              <a:buFont typeface="Arial"/>
              <a:buChar char="•"/>
            </a:pPr>
            <a:r>
              <a:rPr lang="en-US" dirty="0" smtClean="0">
                <a:latin typeface="Times New Roman"/>
                <a:cs typeface="Times New Roman"/>
              </a:rPr>
              <a:t>Urine, fermented biomass, amino acids (N), guano, green manure (legume) </a:t>
            </a:r>
          </a:p>
          <a:p>
            <a:r>
              <a:rPr lang="en-US" b="1" dirty="0" smtClean="0">
                <a:latin typeface="Times New Roman"/>
                <a:cs typeface="Times New Roman"/>
              </a:rPr>
              <a:t>Inorganic Macro Nutrients</a:t>
            </a:r>
          </a:p>
          <a:p>
            <a:r>
              <a:rPr lang="en-US" dirty="0" smtClean="0">
                <a:latin typeface="Times New Roman"/>
                <a:cs typeface="Times New Roman"/>
              </a:rPr>
              <a:t>Potash (K), (Fe) Ammonium </a:t>
            </a:r>
            <a:r>
              <a:rPr lang="en-US" dirty="0" err="1" smtClean="0">
                <a:latin typeface="Times New Roman"/>
                <a:cs typeface="Times New Roman"/>
              </a:rPr>
              <a:t>Sulphate</a:t>
            </a:r>
            <a:r>
              <a:rPr lang="en-US" dirty="0" smtClean="0">
                <a:latin typeface="Times New Roman"/>
                <a:cs typeface="Times New Roman"/>
              </a:rPr>
              <a:t>, Urea (N); Mono ammonium phosphate (NP)</a:t>
            </a:r>
          </a:p>
          <a:p>
            <a:r>
              <a:rPr lang="en-US" b="1" dirty="0" smtClean="0">
                <a:latin typeface="Times New Roman"/>
                <a:cs typeface="Times New Roman"/>
              </a:rPr>
              <a:t>Micronutrients </a:t>
            </a:r>
            <a:r>
              <a:rPr lang="en-US" dirty="0" smtClean="0">
                <a:latin typeface="Times New Roman"/>
                <a:cs typeface="Times New Roman"/>
              </a:rPr>
              <a:t> </a:t>
            </a:r>
          </a:p>
          <a:p>
            <a:r>
              <a:rPr lang="en-US" dirty="0" smtClean="0">
                <a:latin typeface="Times New Roman"/>
                <a:cs typeface="Times New Roman"/>
              </a:rPr>
              <a:t>Clay , Basalt, Dolomite, Gypsum, Sea Lime + Manganese </a:t>
            </a:r>
            <a:r>
              <a:rPr lang="en-US" dirty="0" err="1" smtClean="0">
                <a:latin typeface="Times New Roman"/>
                <a:cs typeface="Times New Roman"/>
              </a:rPr>
              <a:t>sulphate</a:t>
            </a:r>
            <a:r>
              <a:rPr lang="en-US" dirty="0" smtClean="0">
                <a:latin typeface="Times New Roman"/>
                <a:cs typeface="Times New Roman"/>
              </a:rPr>
              <a:t> + </a:t>
            </a:r>
            <a:r>
              <a:rPr lang="en-US" dirty="0" err="1" smtClean="0">
                <a:latin typeface="Times New Roman"/>
                <a:cs typeface="Times New Roman"/>
              </a:rPr>
              <a:t>illmenite</a:t>
            </a:r>
            <a:r>
              <a:rPr lang="en-US" dirty="0" smtClean="0">
                <a:latin typeface="Times New Roman"/>
                <a:cs typeface="Times New Roman"/>
              </a:rPr>
              <a:t> + Manure+ Straw Ash )</a:t>
            </a:r>
            <a:endParaRPr lang="en-US" dirty="0">
              <a:latin typeface="Times New Roman"/>
              <a:cs typeface="Times New Roman"/>
            </a:endParaRPr>
          </a:p>
        </p:txBody>
      </p:sp>
      <p:sp>
        <p:nvSpPr>
          <p:cNvPr id="150" name="TextBox 149"/>
          <p:cNvSpPr txBox="1"/>
          <p:nvPr/>
        </p:nvSpPr>
        <p:spPr>
          <a:xfrm>
            <a:off x="633810" y="1069011"/>
            <a:ext cx="1500983" cy="646331"/>
          </a:xfrm>
          <a:prstGeom prst="rect">
            <a:avLst/>
          </a:prstGeom>
          <a:noFill/>
          <a:ln>
            <a:solidFill>
              <a:srgbClr val="000000"/>
            </a:solidFill>
          </a:ln>
        </p:spPr>
        <p:txBody>
          <a:bodyPr wrap="square" rtlCol="0">
            <a:spAutoFit/>
          </a:bodyPr>
          <a:lstStyle/>
          <a:p>
            <a:r>
              <a:rPr lang="en-US" dirty="0" smtClean="0"/>
              <a:t>Dry</a:t>
            </a:r>
          </a:p>
          <a:p>
            <a:r>
              <a:rPr lang="en-US" dirty="0" smtClean="0"/>
              <a:t>Biomass</a:t>
            </a:r>
            <a:endParaRPr lang="en-US" dirty="0"/>
          </a:p>
        </p:txBody>
      </p:sp>
      <p:cxnSp>
        <p:nvCxnSpPr>
          <p:cNvPr id="161" name="Straight Arrow Connector 160"/>
          <p:cNvCxnSpPr/>
          <p:nvPr/>
        </p:nvCxnSpPr>
        <p:spPr>
          <a:xfrm rot="5400000">
            <a:off x="7434667" y="2818210"/>
            <a:ext cx="1068388" cy="79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7219163" y="3277969"/>
            <a:ext cx="1498600" cy="646331"/>
          </a:xfrm>
          <a:prstGeom prst="rect">
            <a:avLst/>
          </a:prstGeom>
          <a:noFill/>
          <a:ln>
            <a:solidFill>
              <a:srgbClr val="000000"/>
            </a:solidFill>
          </a:ln>
        </p:spPr>
        <p:txBody>
          <a:bodyPr wrap="square" rtlCol="0">
            <a:spAutoFit/>
          </a:bodyPr>
          <a:lstStyle/>
          <a:p>
            <a:r>
              <a:rPr lang="en-US" dirty="0" smtClean="0"/>
              <a:t>Pelleting/Granulation</a:t>
            </a:r>
            <a:endParaRPr lang="en-US" dirty="0"/>
          </a:p>
        </p:txBody>
      </p:sp>
      <p:cxnSp>
        <p:nvCxnSpPr>
          <p:cNvPr id="180" name="Straight Arrow Connector 179"/>
          <p:cNvCxnSpPr/>
          <p:nvPr/>
        </p:nvCxnSpPr>
        <p:spPr>
          <a:xfrm>
            <a:off x="2134793" y="3740280"/>
            <a:ext cx="558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6705601" y="2282824"/>
            <a:ext cx="126365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166" idx="2"/>
            <a:endCxn id="184" idx="0"/>
          </p:cNvCxnSpPr>
          <p:nvPr/>
        </p:nvCxnSpPr>
        <p:spPr>
          <a:xfrm rot="5400000">
            <a:off x="7670420" y="4222343"/>
            <a:ext cx="59608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4" name="TextBox 183"/>
          <p:cNvSpPr txBox="1"/>
          <p:nvPr/>
        </p:nvSpPr>
        <p:spPr>
          <a:xfrm>
            <a:off x="7219163" y="4520386"/>
            <a:ext cx="1498600" cy="369332"/>
          </a:xfrm>
          <a:prstGeom prst="rect">
            <a:avLst/>
          </a:prstGeom>
          <a:noFill/>
          <a:ln>
            <a:solidFill>
              <a:srgbClr val="000000"/>
            </a:solidFill>
          </a:ln>
        </p:spPr>
        <p:txBody>
          <a:bodyPr wrap="square" rtlCol="0">
            <a:spAutoFit/>
          </a:bodyPr>
          <a:lstStyle/>
          <a:p>
            <a:r>
              <a:rPr lang="en-US" dirty="0" smtClean="0"/>
              <a:t>Drying</a:t>
            </a:r>
            <a:endParaRPr lang="en-US" dirty="0"/>
          </a:p>
        </p:txBody>
      </p:sp>
      <p:cxnSp>
        <p:nvCxnSpPr>
          <p:cNvPr id="185" name="Straight Arrow Connector 184"/>
          <p:cNvCxnSpPr/>
          <p:nvPr/>
        </p:nvCxnSpPr>
        <p:spPr>
          <a:xfrm rot="16200000" flipH="1">
            <a:off x="1019544" y="2080100"/>
            <a:ext cx="729517"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584995" y="2464504"/>
            <a:ext cx="1498600" cy="646331"/>
          </a:xfrm>
          <a:prstGeom prst="rect">
            <a:avLst/>
          </a:prstGeom>
          <a:noFill/>
          <a:ln>
            <a:solidFill>
              <a:srgbClr val="000000"/>
            </a:solidFill>
          </a:ln>
        </p:spPr>
        <p:txBody>
          <a:bodyPr wrap="square" rtlCol="0">
            <a:spAutoFit/>
          </a:bodyPr>
          <a:lstStyle/>
          <a:p>
            <a:r>
              <a:rPr lang="en-US" dirty="0" smtClean="0"/>
              <a:t>Pyrolysing at 400-450C</a:t>
            </a:r>
            <a:endParaRPr lang="en-US" dirty="0"/>
          </a:p>
        </p:txBody>
      </p:sp>
      <p:cxnSp>
        <p:nvCxnSpPr>
          <p:cNvPr id="189" name="Elbow Connector 188"/>
          <p:cNvCxnSpPr>
            <a:endCxn id="186" idx="1"/>
          </p:cNvCxnSpPr>
          <p:nvPr/>
        </p:nvCxnSpPr>
        <p:spPr>
          <a:xfrm rot="5400000" flipH="1" flipV="1">
            <a:off x="-619222" y="3685500"/>
            <a:ext cx="2102047" cy="306388"/>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4" name="Shape 203"/>
          <p:cNvCxnSpPr/>
          <p:nvPr/>
        </p:nvCxnSpPr>
        <p:spPr>
          <a:xfrm>
            <a:off x="280990" y="4889717"/>
            <a:ext cx="7175501" cy="1839099"/>
          </a:xfrm>
          <a:prstGeom prst="bentConnector3">
            <a:avLst>
              <a:gd name="adj1" fmla="val 17434"/>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05" name="TextBox 204"/>
          <p:cNvSpPr txBox="1"/>
          <p:nvPr/>
        </p:nvSpPr>
        <p:spPr>
          <a:xfrm>
            <a:off x="3703632" y="6359484"/>
            <a:ext cx="2493968" cy="369332"/>
          </a:xfrm>
          <a:prstGeom prst="rect">
            <a:avLst/>
          </a:prstGeom>
          <a:noFill/>
        </p:spPr>
        <p:txBody>
          <a:bodyPr wrap="square" rtlCol="0">
            <a:spAutoFit/>
          </a:bodyPr>
          <a:lstStyle/>
          <a:p>
            <a:r>
              <a:rPr lang="en-US" dirty="0" smtClean="0"/>
              <a:t>Heat from Pyrolyser</a:t>
            </a:r>
            <a:endParaRPr lang="en-US" dirty="0"/>
          </a:p>
        </p:txBody>
      </p:sp>
      <p:sp>
        <p:nvSpPr>
          <p:cNvPr id="211" name="TextBox 210"/>
          <p:cNvSpPr txBox="1"/>
          <p:nvPr/>
        </p:nvSpPr>
        <p:spPr>
          <a:xfrm>
            <a:off x="3012284" y="1069011"/>
            <a:ext cx="1531933" cy="307777"/>
          </a:xfrm>
          <a:prstGeom prst="rect">
            <a:avLst/>
          </a:prstGeom>
          <a:noFill/>
        </p:spPr>
        <p:txBody>
          <a:bodyPr wrap="square" rtlCol="0">
            <a:spAutoFit/>
          </a:bodyPr>
          <a:lstStyle/>
          <a:p>
            <a:r>
              <a:rPr lang="en-US" sz="1400" dirty="0" smtClean="0"/>
              <a:t>Condensed Liquid</a:t>
            </a:r>
            <a:endParaRPr lang="en-US" sz="1400" dirty="0"/>
          </a:p>
        </p:txBody>
      </p:sp>
      <p:sp>
        <p:nvSpPr>
          <p:cNvPr id="20" name="TextBox 19"/>
          <p:cNvSpPr txBox="1"/>
          <p:nvPr/>
        </p:nvSpPr>
        <p:spPr>
          <a:xfrm>
            <a:off x="584995" y="3543300"/>
            <a:ext cx="1498600" cy="381000"/>
          </a:xfrm>
          <a:prstGeom prst="rect">
            <a:avLst/>
          </a:prstGeom>
          <a:noFill/>
          <a:ln>
            <a:solidFill>
              <a:srgbClr val="000000"/>
            </a:solidFill>
          </a:ln>
        </p:spPr>
        <p:txBody>
          <a:bodyPr wrap="square" rtlCol="0">
            <a:spAutoFit/>
          </a:bodyPr>
          <a:lstStyle/>
          <a:p>
            <a:r>
              <a:rPr lang="en-US" dirty="0" smtClean="0"/>
              <a:t>Biochar</a:t>
            </a:r>
            <a:endParaRPr lang="en-US" dirty="0"/>
          </a:p>
        </p:txBody>
      </p:sp>
      <p:cxnSp>
        <p:nvCxnSpPr>
          <p:cNvPr id="22" name="Straight Arrow Connector 21"/>
          <p:cNvCxnSpPr>
            <a:stCxn id="186" idx="2"/>
            <a:endCxn id="20" idx="0"/>
          </p:cNvCxnSpPr>
          <p:nvPr/>
        </p:nvCxnSpPr>
        <p:spPr>
          <a:xfrm rot="5400000">
            <a:off x="1118063" y="3327067"/>
            <a:ext cx="43246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V="1">
            <a:off x="6536149" y="5808473"/>
            <a:ext cx="1839098" cy="1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186" idx="3"/>
            <a:endCxn id="211" idx="1"/>
          </p:cNvCxnSpPr>
          <p:nvPr/>
        </p:nvCxnSpPr>
        <p:spPr>
          <a:xfrm flipV="1">
            <a:off x="2083595" y="1222900"/>
            <a:ext cx="928689" cy="1564770"/>
          </a:xfrm>
          <a:prstGeom prst="bent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a:off x="3550538" y="1503380"/>
            <a:ext cx="30777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hape 50"/>
          <p:cNvCxnSpPr>
            <a:endCxn id="150" idx="1"/>
          </p:cNvCxnSpPr>
          <p:nvPr/>
        </p:nvCxnSpPr>
        <p:spPr>
          <a:xfrm rot="5400000" flipH="1" flipV="1">
            <a:off x="-241538" y="1912323"/>
            <a:ext cx="1395493" cy="355203"/>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134793" y="3121969"/>
            <a:ext cx="558800" cy="461665"/>
          </a:xfrm>
          <a:prstGeom prst="rect">
            <a:avLst/>
          </a:prstGeom>
          <a:noFill/>
        </p:spPr>
        <p:txBody>
          <a:bodyPr wrap="square" rtlCol="0">
            <a:spAutoFit/>
          </a:bodyPr>
          <a:lstStyle/>
          <a:p>
            <a:r>
              <a:rPr lang="en-US" sz="3600" baseline="-25000" dirty="0" smtClean="0"/>
              <a:t>+</a:t>
            </a:r>
            <a:endParaRPr lang="en-US" sz="3600" baseline="-25000" dirty="0"/>
          </a:p>
        </p:txBody>
      </p:sp>
    </p:spTree>
    <p:extLst>
      <p:ext uri="{BB962C8B-B14F-4D97-AF65-F5344CB8AC3E}">
        <p14:creationId xmlns:p14="http://schemas.microsoft.com/office/powerpoint/2010/main" val="3799112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Why Do We Enhance Biochars; General Objectives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228600" indent="-228600">
              <a:spcAft>
                <a:spcPts val="600"/>
              </a:spcAft>
              <a:buFont typeface="+mj-lt"/>
              <a:buAutoNum type="arabicPeriod"/>
            </a:pPr>
            <a:r>
              <a:rPr lang="en-AU" sz="4000" dirty="0" smtClean="0"/>
              <a:t> To increase the return to the farmer through either increasing yield and reducing labour requirements </a:t>
            </a:r>
          </a:p>
          <a:p>
            <a:pPr marL="228600" indent="-228600">
              <a:spcAft>
                <a:spcPts val="600"/>
              </a:spcAft>
              <a:buFont typeface="+mj-lt"/>
              <a:buAutoNum type="arabicPeriod"/>
            </a:pPr>
            <a:r>
              <a:rPr lang="en-AU" sz="4000" dirty="0" smtClean="0"/>
              <a:t>To improve the profitability for the producer of the biochar</a:t>
            </a:r>
          </a:p>
          <a:p>
            <a:pPr marL="228600" indent="-228600">
              <a:spcAft>
                <a:spcPts val="600"/>
              </a:spcAft>
              <a:buFont typeface="+mj-lt"/>
              <a:buAutoNum type="arabicPeriod"/>
            </a:pPr>
            <a:r>
              <a:rPr lang="en-AU" sz="4000" dirty="0" smtClean="0"/>
              <a:t>To improve the effectiveness of the biochar for a specific use.</a:t>
            </a:r>
          </a:p>
          <a:p>
            <a:pPr>
              <a:buNone/>
            </a:pPr>
            <a:endParaRPr lang="en-AU"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Tree>
    <p:extLst>
      <p:ext uri="{BB962C8B-B14F-4D97-AF65-F5344CB8AC3E}">
        <p14:creationId xmlns:p14="http://schemas.microsoft.com/office/powerpoint/2010/main" val="39506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Why Do We Treat </a:t>
            </a:r>
            <a:r>
              <a:rPr lang="en-US" sz="2800" dirty="0" err="1" smtClean="0">
                <a:solidFill>
                  <a:srgbClr val="008000"/>
                </a:solidFill>
                <a:latin typeface="Arial" charset="0"/>
                <a:ea typeface="ＭＳ Ｐゴシック" charset="0"/>
                <a:cs typeface="ＭＳ Ｐゴシック" charset="0"/>
              </a:rPr>
              <a:t>Biochars</a:t>
            </a:r>
            <a:r>
              <a:rPr lang="en-US" sz="2800" dirty="0" smtClean="0">
                <a:solidFill>
                  <a:srgbClr val="008000"/>
                </a:solidFill>
                <a:latin typeface="Arial" charset="0"/>
                <a:ea typeface="ＭＳ Ｐゴシック" charset="0"/>
                <a:cs typeface="ＭＳ Ｐゴシック" charset="0"/>
              </a:rPr>
              <a:t>; Specific Objectives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742950" indent="-742950">
              <a:spcAft>
                <a:spcPts val="600"/>
              </a:spcAft>
              <a:buFont typeface="+mj-lt"/>
              <a:buAutoNum type="arabicPeriod"/>
            </a:pPr>
            <a:r>
              <a:rPr lang="en-AU" dirty="0" smtClean="0"/>
              <a:t>To reduce or eliminate the amount of chemical fertiliser that is applied at the same time increasing yields</a:t>
            </a:r>
          </a:p>
          <a:p>
            <a:pPr marL="742950" indent="-742950">
              <a:spcAft>
                <a:spcPts val="600"/>
              </a:spcAft>
              <a:buFont typeface="+mj-lt"/>
              <a:buAutoNum type="arabicPeriod"/>
            </a:pPr>
            <a:r>
              <a:rPr lang="en-AU" dirty="0"/>
              <a:t>To extend the season for </a:t>
            </a:r>
            <a:r>
              <a:rPr lang="en-AU" dirty="0" smtClean="0"/>
              <a:t>harvesting and selling of the crop through the addition of signalling compounds (strawberries start of winter) </a:t>
            </a:r>
          </a:p>
          <a:p>
            <a:pPr marL="742950" indent="-742950">
              <a:spcBef>
                <a:spcPts val="0"/>
              </a:spcBef>
              <a:buFont typeface="+mj-lt"/>
              <a:buAutoNum type="arabicPeriod"/>
            </a:pPr>
            <a:r>
              <a:rPr lang="en-AU" dirty="0"/>
              <a:t> </a:t>
            </a:r>
            <a:r>
              <a:rPr lang="en-AU" dirty="0" smtClean="0"/>
              <a:t>Reduce nutrient run off from fields</a:t>
            </a:r>
          </a:p>
          <a:p>
            <a:pPr marL="812800" indent="0">
              <a:spcBef>
                <a:spcPts val="0"/>
              </a:spcBef>
              <a:buNone/>
            </a:pPr>
            <a:r>
              <a:rPr lang="en-AU" dirty="0" smtClean="0"/>
              <a:t> by adsorption of nutrients to BC </a:t>
            </a:r>
          </a:p>
          <a:p>
            <a:pPr marL="812800" indent="0">
              <a:spcBef>
                <a:spcPts val="0"/>
              </a:spcBef>
              <a:buNone/>
            </a:pPr>
            <a:r>
              <a:rPr lang="en-AU" dirty="0" smtClean="0"/>
              <a:t>surface</a:t>
            </a:r>
          </a:p>
          <a:p>
            <a:pPr marL="0" indent="0">
              <a:spcAft>
                <a:spcPts val="600"/>
              </a:spcAft>
              <a:buNone/>
            </a:pPr>
            <a:endParaRPr lang="en-AU" sz="4000" dirty="0" smtClean="0"/>
          </a:p>
          <a:p>
            <a:pPr marL="228600" indent="-228600">
              <a:spcAft>
                <a:spcPts val="600"/>
              </a:spcAft>
              <a:buFont typeface="+mj-lt"/>
              <a:buAutoNum type="arabicPeriod"/>
            </a:pPr>
            <a:endParaRPr lang="en-AU" dirty="0" smtClean="0"/>
          </a:p>
          <a:p>
            <a:pPr>
              <a:buNone/>
            </a:pPr>
            <a:endParaRPr lang="en-AU"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TextBox 1"/>
          <p:cNvSpPr txBox="1"/>
          <p:nvPr/>
        </p:nvSpPr>
        <p:spPr>
          <a:xfrm>
            <a:off x="8128000" y="1490133"/>
            <a:ext cx="184666" cy="369332"/>
          </a:xfrm>
          <a:prstGeom prst="rect">
            <a:avLst/>
          </a:prstGeom>
          <a:noFill/>
        </p:spPr>
        <p:txBody>
          <a:bodyPr wrap="none" rtlCol="0">
            <a:spAutoFit/>
          </a:bodyPr>
          <a:lstStyle/>
          <a:p>
            <a:endParaRPr lang="en-US" dirty="0"/>
          </a:p>
        </p:txBody>
      </p:sp>
      <p:pic>
        <p:nvPicPr>
          <p:cNvPr id="3" name="Picture 2" descr="2012-05-01 10.16.2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4279900"/>
            <a:ext cx="2133600" cy="2578100"/>
          </a:xfrm>
          <a:prstGeom prst="rect">
            <a:avLst/>
          </a:prstGeom>
        </p:spPr>
      </p:pic>
    </p:spTree>
    <p:extLst>
      <p:ext uri="{BB962C8B-B14F-4D97-AF65-F5344CB8AC3E}">
        <p14:creationId xmlns:p14="http://schemas.microsoft.com/office/powerpoint/2010/main" val="93810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Why Do We Treat </a:t>
            </a:r>
            <a:r>
              <a:rPr lang="en-US" sz="2800" dirty="0" err="1" smtClean="0">
                <a:solidFill>
                  <a:srgbClr val="008000"/>
                </a:solidFill>
                <a:latin typeface="Arial" charset="0"/>
                <a:ea typeface="ＭＳ Ｐゴシック" charset="0"/>
                <a:cs typeface="ＭＳ Ｐゴシック" charset="0"/>
              </a:rPr>
              <a:t>Biochars</a:t>
            </a:r>
            <a:r>
              <a:rPr lang="en-US" sz="2800" dirty="0" smtClean="0">
                <a:solidFill>
                  <a:srgbClr val="008000"/>
                </a:solidFill>
                <a:latin typeface="Arial" charset="0"/>
                <a:ea typeface="ＭＳ Ｐゴシック" charset="0"/>
                <a:cs typeface="ＭＳ Ｐゴシック" charset="0"/>
              </a:rPr>
              <a:t>; Specific Objectives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228600" indent="-228600">
              <a:spcAft>
                <a:spcPts val="600"/>
              </a:spcAft>
              <a:buFont typeface="+mj-lt"/>
              <a:buAutoNum type="arabicPeriod"/>
            </a:pPr>
            <a:r>
              <a:rPr lang="en-AU" sz="4400" dirty="0" smtClean="0"/>
              <a:t>To improve specific soil properties such as water holding capacity, pH, soil carbon, porosity, bulk density</a:t>
            </a:r>
          </a:p>
          <a:p>
            <a:pPr marL="228600" indent="-228600">
              <a:spcAft>
                <a:spcPts val="600"/>
              </a:spcAft>
              <a:buFont typeface="+mj-lt"/>
              <a:buAutoNum type="arabicPeriod"/>
            </a:pPr>
            <a:r>
              <a:rPr lang="en-AU" sz="4400" dirty="0"/>
              <a:t> </a:t>
            </a:r>
            <a:r>
              <a:rPr lang="en-AU" sz="4400" dirty="0" smtClean="0"/>
              <a:t>Increase resistance of plants and animals to disease or other stresses</a:t>
            </a:r>
          </a:p>
          <a:p>
            <a:pPr marL="228600" indent="-228600">
              <a:spcAft>
                <a:spcPts val="600"/>
              </a:spcAft>
              <a:buFont typeface="+mj-lt"/>
              <a:buAutoNum type="arabicPeriod"/>
            </a:pPr>
            <a:r>
              <a:rPr lang="en-AU" sz="4400" dirty="0" smtClean="0"/>
              <a:t>To reduce take up of heavy metals by plants</a:t>
            </a:r>
          </a:p>
          <a:p>
            <a:pPr marL="0" indent="0">
              <a:spcAft>
                <a:spcPts val="600"/>
              </a:spcAft>
              <a:buNone/>
            </a:pPr>
            <a:endParaRPr lang="en-AU" sz="4000" dirty="0" smtClean="0"/>
          </a:p>
          <a:p>
            <a:pPr marL="228600" indent="-228600">
              <a:spcAft>
                <a:spcPts val="600"/>
              </a:spcAft>
              <a:buFont typeface="+mj-lt"/>
              <a:buAutoNum type="arabicPeriod"/>
            </a:pPr>
            <a:endParaRPr lang="en-AU" dirty="0" smtClean="0"/>
          </a:p>
          <a:p>
            <a:pPr>
              <a:buNone/>
            </a:pPr>
            <a:endParaRPr lang="en-AU" dirty="0" smtClean="0"/>
          </a:p>
          <a:p>
            <a:pPr>
              <a:buNone/>
            </a:pPr>
            <a:endParaRPr lang="en-US" sz="2000" dirty="0" smtClean="0">
              <a:latin typeface="Arial"/>
              <a:ea typeface="ＭＳ Ｐゴシック" charset="0"/>
              <a:cs typeface="Arial"/>
            </a:endParaRP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TextBox 1"/>
          <p:cNvSpPr txBox="1"/>
          <p:nvPr/>
        </p:nvSpPr>
        <p:spPr>
          <a:xfrm>
            <a:off x="8128000" y="14901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2957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66800"/>
          </a:xfrm>
          <a:solidFill>
            <a:srgbClr val="BFBFBF"/>
          </a:solidFill>
        </p:spPr>
        <p:txBody>
          <a:bodyPr>
            <a:noAutofit/>
          </a:bodyPr>
          <a:lstStyle/>
          <a:p>
            <a:pPr eaLnBrk="1" hangingPunct="1"/>
            <a:r>
              <a:rPr lang="en-US" sz="2800" dirty="0" smtClean="0">
                <a:solidFill>
                  <a:srgbClr val="008000"/>
                </a:solidFill>
                <a:latin typeface="Arial" charset="0"/>
                <a:ea typeface="ＭＳ Ｐゴシック" charset="0"/>
                <a:cs typeface="ＭＳ Ｐゴシック" charset="0"/>
              </a:rPr>
              <a:t>Why Do We Treat Biochars; Increase Surface Functional Groups to Adsorb Ammonia and Nitrates</a:t>
            </a:r>
            <a:endParaRPr lang="en-US" sz="2800" dirty="0">
              <a:solidFill>
                <a:srgbClr val="008000"/>
              </a:solidFill>
              <a:latin typeface="Arial" charset="0"/>
              <a:ea typeface="ＭＳ Ｐゴシック" charset="0"/>
              <a:cs typeface="ＭＳ Ｐゴシック" charset="0"/>
            </a:endParaRPr>
          </a:p>
        </p:txBody>
      </p:sp>
      <p:sp>
        <p:nvSpPr>
          <p:cNvPr id="23555" name="Rectangle 3"/>
          <p:cNvSpPr>
            <a:spLocks noGrp="1" noChangeArrowheads="1"/>
          </p:cNvSpPr>
          <p:nvPr>
            <p:ph idx="1"/>
          </p:nvPr>
        </p:nvSpPr>
        <p:spPr>
          <a:xfrm>
            <a:off x="0" y="1066800"/>
            <a:ext cx="9144000" cy="5791200"/>
          </a:xfrm>
          <a:solidFill>
            <a:schemeClr val="accent6">
              <a:lumMod val="20000"/>
              <a:lumOff val="80000"/>
            </a:schemeClr>
          </a:solidFill>
        </p:spPr>
        <p:txBody>
          <a:bodyPr>
            <a:normAutofit/>
          </a:bodyPr>
          <a:lstStyle/>
          <a:p>
            <a:pPr marL="0" indent="0">
              <a:spcAft>
                <a:spcPts val="600"/>
              </a:spcAft>
              <a:buNone/>
            </a:pPr>
            <a:r>
              <a:rPr lang="en-AU" sz="4000" dirty="0" err="1" smtClean="0"/>
              <a:t>Ho</a:t>
            </a:r>
            <a:endParaRPr lang="en-AU" sz="4000" dirty="0" smtClean="0"/>
          </a:p>
          <a:p>
            <a:pPr marL="228600" indent="-228600">
              <a:spcAft>
                <a:spcPts val="600"/>
              </a:spcAft>
              <a:buFont typeface="+mj-lt"/>
              <a:buAutoNum type="arabicPeriod"/>
            </a:pPr>
            <a:endParaRPr lang="en-AU" dirty="0" smtClean="0"/>
          </a:p>
          <a:p>
            <a:pPr>
              <a:buNone/>
            </a:pPr>
            <a:endParaRPr lang="en-AU" dirty="0" smtClean="0"/>
          </a:p>
          <a:p>
            <a:pPr>
              <a:buNone/>
            </a:pPr>
            <a:r>
              <a:rPr lang="en-US" sz="2000" dirty="0" smtClean="0">
                <a:latin typeface="Arial"/>
                <a:ea typeface="ＭＳ Ｐゴシック" charset="0"/>
                <a:cs typeface="Arial"/>
              </a:rPr>
              <a:t>Holmes </a:t>
            </a:r>
          </a:p>
        </p:txBody>
      </p:sp>
      <p:sp>
        <p:nvSpPr>
          <p:cNvPr id="23556" name="Rectangle 5"/>
          <p:cNvSpPr>
            <a:spLocks noChangeArrowheads="1"/>
          </p:cNvSpPr>
          <p:nvPr/>
        </p:nvSpPr>
        <p:spPr bwMode="auto">
          <a:xfrm>
            <a:off x="8480425" y="4619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800" dirty="0"/>
          </a:p>
        </p:txBody>
      </p:sp>
      <p:sp>
        <p:nvSpPr>
          <p:cNvPr id="2" name="TextBox 1"/>
          <p:cNvSpPr txBox="1"/>
          <p:nvPr/>
        </p:nvSpPr>
        <p:spPr>
          <a:xfrm>
            <a:off x="8128000" y="149013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5444" y="1329871"/>
            <a:ext cx="3007326" cy="22352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7904" y="3898900"/>
            <a:ext cx="2936096" cy="2681494"/>
          </a:xfrm>
          <a:prstGeom prst="rect">
            <a:avLst/>
          </a:prstGeom>
        </p:spPr>
      </p:pic>
      <p:sp>
        <p:nvSpPr>
          <p:cNvPr id="4" name="TextBox 3"/>
          <p:cNvSpPr txBox="1"/>
          <p:nvPr/>
        </p:nvSpPr>
        <p:spPr>
          <a:xfrm>
            <a:off x="99841" y="3898900"/>
            <a:ext cx="5414240" cy="3323987"/>
          </a:xfrm>
          <a:prstGeom prst="rect">
            <a:avLst/>
          </a:prstGeom>
          <a:noFill/>
        </p:spPr>
        <p:txBody>
          <a:bodyPr wrap="square" rtlCol="0">
            <a:spAutoFit/>
          </a:bodyPr>
          <a:lstStyle/>
          <a:p>
            <a:pPr marL="342900" indent="-342900">
              <a:buFont typeface="Arial"/>
              <a:buChar char="•"/>
            </a:pPr>
            <a:r>
              <a:rPr lang="en-US" sz="2400" dirty="0"/>
              <a:t>Eliminate Ammonia Emissions and Disease from Animal Pens</a:t>
            </a:r>
          </a:p>
          <a:p>
            <a:pPr marL="342900" indent="-342900">
              <a:buFont typeface="Arial"/>
              <a:buChar char="•"/>
            </a:pPr>
            <a:r>
              <a:rPr lang="en-US" sz="2400" dirty="0" smtClean="0"/>
              <a:t>Improve Weight </a:t>
            </a:r>
            <a:r>
              <a:rPr lang="en-US" sz="2400" dirty="0"/>
              <a:t>per </a:t>
            </a:r>
            <a:r>
              <a:rPr lang="en-US" sz="2400" dirty="0" smtClean="0"/>
              <a:t>Unit </a:t>
            </a:r>
            <a:r>
              <a:rPr lang="en-US" sz="2400" dirty="0"/>
              <a:t>of </a:t>
            </a:r>
            <a:r>
              <a:rPr lang="en-US" sz="2400" dirty="0" smtClean="0"/>
              <a:t>Feed</a:t>
            </a:r>
          </a:p>
          <a:p>
            <a:pPr marL="342900" indent="-342900">
              <a:buFont typeface="Arial"/>
              <a:buChar char="•"/>
            </a:pPr>
            <a:r>
              <a:rPr lang="en-US" sz="2400" dirty="0" smtClean="0"/>
              <a:t>Adsorb </a:t>
            </a:r>
            <a:r>
              <a:rPr lang="en-US" sz="2400" dirty="0"/>
              <a:t>Nutrients From </a:t>
            </a:r>
            <a:r>
              <a:rPr lang="en-US" sz="2400" dirty="0" smtClean="0"/>
              <a:t>Manure </a:t>
            </a:r>
          </a:p>
          <a:p>
            <a:pPr marL="342900" indent="-342900">
              <a:buFont typeface="Arial"/>
              <a:buChar char="•"/>
            </a:pPr>
            <a:r>
              <a:rPr lang="en-US" sz="2400" dirty="0" smtClean="0"/>
              <a:t>Can then be Applied Directly to Soil </a:t>
            </a:r>
          </a:p>
          <a:p>
            <a:pPr marL="342900" indent="-342900">
              <a:buFont typeface="Arial"/>
              <a:buChar char="•"/>
            </a:pPr>
            <a:r>
              <a:rPr lang="en-US" sz="2400" dirty="0" smtClean="0"/>
              <a:t>At Low Application Rates</a:t>
            </a:r>
          </a:p>
          <a:p>
            <a:r>
              <a:rPr lang="en-US" sz="2400" dirty="0" smtClean="0"/>
              <a:t>Note </a:t>
            </a:r>
            <a:r>
              <a:rPr lang="en-US" sz="2400" dirty="0" err="1" smtClean="0"/>
              <a:t>Spokas</a:t>
            </a:r>
            <a:r>
              <a:rPr lang="en-US" sz="2400" dirty="0" smtClean="0"/>
              <a:t> and </a:t>
            </a:r>
            <a:r>
              <a:rPr lang="en-US" sz="2400" dirty="0" err="1" smtClean="0"/>
              <a:t>Colosky</a:t>
            </a:r>
            <a:r>
              <a:rPr lang="en-US" sz="2400" dirty="0" smtClean="0"/>
              <a:t> found wood ash worked as well as biochar at adsorption</a:t>
            </a:r>
            <a:endParaRPr lang="en-US" sz="2400" dirty="0"/>
          </a:p>
          <a:p>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841" y="1059364"/>
            <a:ext cx="5843759" cy="2505707"/>
          </a:xfrm>
          <a:prstGeom prst="rect">
            <a:avLst/>
          </a:prstGeom>
        </p:spPr>
      </p:pic>
      <p:sp>
        <p:nvSpPr>
          <p:cNvPr id="9" name="TextBox 8"/>
          <p:cNvSpPr txBox="1"/>
          <p:nvPr/>
        </p:nvSpPr>
        <p:spPr>
          <a:xfrm>
            <a:off x="3149600" y="2171700"/>
            <a:ext cx="2476500" cy="369332"/>
          </a:xfrm>
          <a:prstGeom prst="rect">
            <a:avLst/>
          </a:prstGeom>
          <a:noFill/>
        </p:spPr>
        <p:txBody>
          <a:bodyPr wrap="square" rtlCol="0">
            <a:spAutoFit/>
          </a:bodyPr>
          <a:lstStyle/>
          <a:p>
            <a:r>
              <a:rPr lang="en-US" dirty="0" smtClean="0"/>
              <a:t>Holmes and Beebe 1957</a:t>
            </a:r>
            <a:endParaRPr lang="en-US" dirty="0"/>
          </a:p>
        </p:txBody>
      </p:sp>
    </p:spTree>
    <p:extLst>
      <p:ext uri="{BB962C8B-B14F-4D97-AF65-F5344CB8AC3E}">
        <p14:creationId xmlns:p14="http://schemas.microsoft.com/office/powerpoint/2010/main" val="2561169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14131</TotalTime>
  <Words>5971</Words>
  <Application>Microsoft Macintosh PowerPoint</Application>
  <PresentationFormat>On-screen Show (4:3)</PresentationFormat>
  <Paragraphs>692</Paragraphs>
  <Slides>58</Slides>
  <Notes>43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Calibri</vt:lpstr>
      <vt:lpstr>Century Gothic</vt:lpstr>
      <vt:lpstr>Impact</vt:lpstr>
      <vt:lpstr>ＭＳ Ｐゴシック</vt:lpstr>
      <vt:lpstr>Times New Roman</vt:lpstr>
      <vt:lpstr>宋体</vt:lpstr>
      <vt:lpstr>微软雅黑</vt:lpstr>
      <vt:lpstr>Arial</vt:lpstr>
      <vt:lpstr>Office Theme</vt:lpstr>
      <vt:lpstr>Document</vt:lpstr>
      <vt:lpstr>Enhancing the Properties of Biochar Producing Fit for Purpose BC Products</vt:lpstr>
      <vt:lpstr>Enhancing Biochars to Meet Constraints  A Decision Matrix</vt:lpstr>
      <vt:lpstr>The Context</vt:lpstr>
      <vt:lpstr>Criteria for Fit For Purpose Engineered Biochars</vt:lpstr>
      <vt:lpstr>The Ideal Engineered Biochar Based Fertiliser</vt:lpstr>
      <vt:lpstr>Why Do We Enhance Biochars; General Objectives</vt:lpstr>
      <vt:lpstr>Why Do We Treat Biochars; Specific Objectives</vt:lpstr>
      <vt:lpstr>Why Do We Treat Biochars; Specific Objectives</vt:lpstr>
      <vt:lpstr>Why Do We Treat Biochars; Increase Surface Functional Groups to Adsorb Ammonia and Nitrates</vt:lpstr>
      <vt:lpstr>Why Do We Treat Biochars; Specific Objectives</vt:lpstr>
      <vt:lpstr>PowerPoint Presentation</vt:lpstr>
      <vt:lpstr>:  Methods of Pretreatment of  Mixed Biomass Feed</vt:lpstr>
      <vt:lpstr>Choose the Most Effective Biochar (s) Before Doing Any Pre or Post Treatment</vt:lpstr>
      <vt:lpstr>Methods of Pre-Treatment; Forming Organo-Mineral Nanostructures in Macropores and Mesopores</vt:lpstr>
      <vt:lpstr>:  Methods of Pretreatment of  Mixed Biomass Feed</vt:lpstr>
      <vt:lpstr>:  Key Points; Biochar Can Act as a Catalyst</vt:lpstr>
      <vt:lpstr>:  Key Points; Biochar Can Act as a Catalyst</vt:lpstr>
      <vt:lpstr>:  Key Points; Biochar Can Act as a Catalyst</vt:lpstr>
      <vt:lpstr> Why do We Make Biochar From Mixed Feed Stock, Clay, Ash and Rock Dust</vt:lpstr>
      <vt:lpstr>PowerPoint Presentation</vt:lpstr>
      <vt:lpstr>PowerPoint Presentation</vt:lpstr>
      <vt:lpstr>Long Term Field Testing of Wood, Rice Straw Rice Husks Clay Activated Biochar with NPK or Compost and NPK ; Hypotheses</vt:lpstr>
      <vt:lpstr>Field site: 8 treatments</vt:lpstr>
      <vt:lpstr>PowerPoint Presentation</vt:lpstr>
      <vt:lpstr>PowerPoint Presentation</vt:lpstr>
      <vt:lpstr> Why  Soak Biomass In Nutrient Rich Ponds Or Flow Nutrient Rich Water through  A Biofilter</vt:lpstr>
      <vt:lpstr> Why  Soak Biomass In Nutrient Rich Ponds, In A Biofilter or Aerobically compost with minerals</vt:lpstr>
      <vt:lpstr>PowerPoint Presentation</vt:lpstr>
      <vt:lpstr>PowerPoint Presentation</vt:lpstr>
      <vt:lpstr>PowerPoint Presentation</vt:lpstr>
      <vt:lpstr> Why do We Treat Biomass with KOH Made From Ash and Phosphoric Acid</vt:lpstr>
      <vt:lpstr>PowerPoint Presentation</vt:lpstr>
      <vt:lpstr>  Adding Urea, DAP, Rock Phosphate and or KCl with Clay to Biomass</vt:lpstr>
      <vt:lpstr>Adding Iron oxide (Rust) and or Bentonite of Kaolinitc Clay to Biomass </vt:lpstr>
      <vt:lpstr>:  Methods of Post - Treatment of Biochar</vt:lpstr>
      <vt:lpstr>Methods of Post Treatment; Forming Organo-Mineral Nanostructures in Macropores and Mesopores and increasing Functional Groups on the Surfaces</vt:lpstr>
      <vt:lpstr>:  Adding mixture of clay, minerals, digestate, manure, ash to hot biochar  </vt:lpstr>
      <vt:lpstr>:  Methods of Post -treatment of Biochar</vt:lpstr>
      <vt:lpstr>:  Methods of Post -treatment of Biochar</vt:lpstr>
      <vt:lpstr> Mixing pretreated biochar with  clay and NPK; Different Biochars with Rice</vt:lpstr>
      <vt:lpstr> Mixing pretreated biochar with  clay and NPK; Different Biochars with Rice</vt:lpstr>
      <vt:lpstr> Mixing pretreated biochar with  clay and NPK; Different Biochars with Peppers</vt:lpstr>
      <vt:lpstr> Mixing pretreated biochar with  clay and NPK; Different Biochars with Peppers</vt:lpstr>
      <vt:lpstr> Pretreating and Post-Treating; Example from China </vt:lpstr>
      <vt:lpstr> Pretreating and Post-Treating; Properties </vt:lpstr>
      <vt:lpstr> Pretreating and Post-Treating; Properties </vt:lpstr>
      <vt:lpstr> Pretreating and Post-Treating; Properties </vt:lpstr>
      <vt:lpstr> Pretreating and Post-Treating; Yield of Peppers </vt:lpstr>
      <vt:lpstr> Pretreating and Post-Treating; Quality of Peppers </vt:lpstr>
      <vt:lpstr> Relative Profits </vt:lpstr>
      <vt:lpstr>PowerPoint Presentation</vt:lpstr>
      <vt:lpstr>PowerPoint Presentation</vt:lpstr>
      <vt:lpstr>:  Foliar Spray Increases the Quality of the Cabbage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Student</dc:creator>
  <cp:keywords/>
  <dc:description/>
  <cp:lastModifiedBy>stephen Joseph</cp:lastModifiedBy>
  <cp:revision>116</cp:revision>
  <dcterms:created xsi:type="dcterms:W3CDTF">2014-11-05T00:45:24Z</dcterms:created>
  <dcterms:modified xsi:type="dcterms:W3CDTF">2016-05-26T07:00:56Z</dcterms:modified>
  <cp:category/>
</cp:coreProperties>
</file>